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699" autoAdjust="0"/>
  </p:normalViewPr>
  <p:slideViewPr>
    <p:cSldViewPr snapToGrid="0">
      <p:cViewPr varScale="1">
        <p:scale>
          <a:sx n="63" d="100"/>
          <a:sy n="63" d="100"/>
        </p:scale>
        <p:origin x="804"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27498735234673"/>
          <c:y val="5.8548628384413492E-2"/>
          <c:w val="0.80801716524512046"/>
          <c:h val="0.5958538124233218"/>
        </c:manualLayout>
      </c:layout>
      <c:barChart>
        <c:barDir val="col"/>
        <c:grouping val="clustered"/>
        <c:varyColors val="0"/>
        <c:ser>
          <c:idx val="0"/>
          <c:order val="0"/>
          <c:tx>
            <c:strRef>
              <c:f>Sheet1!$B$1</c:f>
              <c:strCache>
                <c:ptCount val="1"/>
                <c:pt idx="0">
                  <c:v>Distribucija glavobolja</c:v>
                </c:pt>
              </c:strCache>
            </c:strRef>
          </c:tx>
          <c:invertIfNegative val="0"/>
          <c:dLbls>
            <c:dLbl>
              <c:idx val="0"/>
              <c:layout>
                <c:manualLayout>
                  <c:x val="2.3343630669725637E-3"/>
                  <c:y val="0.32485166956199507"/>
                </c:manualLayout>
              </c:layout>
              <c:tx>
                <c:rich>
                  <a:bodyPr/>
                  <a:lstStyle/>
                  <a:p>
                    <a:pPr>
                      <a:defRPr sz="800" b="1">
                        <a:solidFill>
                          <a:srgbClr val="063D6A"/>
                        </a:solidFill>
                      </a:defRPr>
                    </a:pPr>
                    <a:r>
                      <a:rPr lang="en-US" sz="800" dirty="0">
                        <a:solidFill>
                          <a:srgbClr val="FFC000"/>
                        </a:solidFill>
                      </a:rPr>
                      <a:t>23,5%</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20190687083769324"/>
                      <c:h val="0.16925569227381632"/>
                    </c:manualLayout>
                  </c15:layout>
                  <c15:showDataLabelsRange val="0"/>
                </c:ext>
                <c:ext xmlns:c16="http://schemas.microsoft.com/office/drawing/2014/chart" uri="{C3380CC4-5D6E-409C-BE32-E72D297353CC}">
                  <c16:uniqueId val="{00000000-DBE9-436D-BBFE-F3D596FFA443}"/>
                </c:ext>
              </c:extLst>
            </c:dLbl>
            <c:dLbl>
              <c:idx val="1"/>
              <c:layout>
                <c:manualLayout>
                  <c:x val="-2.0221627493699707E-4"/>
                  <c:y val="0.39629476904473665"/>
                </c:manualLayout>
              </c:layout>
              <c:tx>
                <c:rich>
                  <a:bodyPr/>
                  <a:lstStyle/>
                  <a:p>
                    <a:pPr>
                      <a:defRPr sz="800" b="1">
                        <a:solidFill>
                          <a:srgbClr val="063D6A"/>
                        </a:solidFill>
                      </a:defRPr>
                    </a:pPr>
                    <a:r>
                      <a:rPr lang="en-US" sz="800">
                        <a:solidFill>
                          <a:srgbClr val="FFC000"/>
                        </a:solidFill>
                      </a:rPr>
                      <a:t>37,2%</a:t>
                    </a:r>
                    <a:endParaRPr lang="en-US" sz="800" dirty="0">
                      <a:solidFill>
                        <a:srgbClr val="FFC000"/>
                      </a:solidFill>
                    </a:endParaRP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BE9-436D-BBFE-F3D596FFA443}"/>
                </c:ext>
              </c:extLst>
            </c:dLbl>
            <c:dLbl>
              <c:idx val="2"/>
              <c:layout>
                <c:manualLayout>
                  <c:x val="2.1367521367521378E-3"/>
                  <c:y val="0.29544402442214635"/>
                </c:manualLayout>
              </c:layout>
              <c:tx>
                <c:rich>
                  <a:bodyPr/>
                  <a:lstStyle/>
                  <a:p>
                    <a:pPr>
                      <a:defRPr sz="800" b="1">
                        <a:solidFill>
                          <a:srgbClr val="063D6A"/>
                        </a:solidFill>
                      </a:defRPr>
                    </a:pPr>
                    <a:r>
                      <a:rPr lang="en-US" sz="800">
                        <a:solidFill>
                          <a:srgbClr val="FFC000"/>
                        </a:solidFill>
                      </a:rPr>
                      <a:t>23,5%</a:t>
                    </a:r>
                    <a:endParaRPr lang="en-US" sz="800" dirty="0">
                      <a:solidFill>
                        <a:srgbClr val="FFC000"/>
                      </a:solidFill>
                    </a:endParaRP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BE9-436D-BBFE-F3D596FFA443}"/>
                </c:ext>
              </c:extLst>
            </c:dLbl>
            <c:dLbl>
              <c:idx val="3"/>
              <c:layout>
                <c:manualLayout>
                  <c:x val="3.0863449761087576E-3"/>
                  <c:y val="0.1983190269081139"/>
                </c:manualLayout>
              </c:layout>
              <c:tx>
                <c:rich>
                  <a:bodyPr/>
                  <a:lstStyle/>
                  <a:p>
                    <a:pPr>
                      <a:defRPr sz="800" b="1">
                        <a:solidFill>
                          <a:srgbClr val="063D6A"/>
                        </a:solidFill>
                      </a:defRPr>
                    </a:pPr>
                    <a:r>
                      <a:rPr lang="en-US" sz="800">
                        <a:solidFill>
                          <a:srgbClr val="FFC000"/>
                        </a:solidFill>
                      </a:rPr>
                      <a:t>25,8%</a:t>
                    </a:r>
                    <a:endParaRPr lang="en-US" sz="800" dirty="0">
                      <a:solidFill>
                        <a:srgbClr val="FFC000"/>
                      </a:solidFill>
                    </a:endParaRP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BE9-436D-BBFE-F3D596FFA443}"/>
                </c:ext>
              </c:extLst>
            </c:dLbl>
            <c:spPr>
              <a:noFill/>
              <a:ln>
                <a:noFill/>
              </a:ln>
              <a:effectLst/>
            </c:spPr>
            <c:txPr>
              <a:bodyPr/>
              <a:lstStyle/>
              <a:p>
                <a:pPr>
                  <a:defRPr sz="1000" b="1">
                    <a:solidFill>
                      <a:srgbClr val="063D6A"/>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Migraine</c:v>
                </c:pt>
                <c:pt idx="1">
                  <c:v>Tension</c:v>
                </c:pt>
                <c:pt idx="2">
                  <c:v>MOH</c:v>
                </c:pt>
                <c:pt idx="3">
                  <c:v>Other</c:v>
                </c:pt>
              </c:strCache>
            </c:strRef>
          </c:cat>
          <c:val>
            <c:numRef>
              <c:f>Sheet1!$B$2:$B$5</c:f>
              <c:numCache>
                <c:formatCode>General</c:formatCode>
                <c:ptCount val="4"/>
                <c:pt idx="0">
                  <c:v>12</c:v>
                </c:pt>
                <c:pt idx="1">
                  <c:v>19</c:v>
                </c:pt>
                <c:pt idx="2">
                  <c:v>12</c:v>
                </c:pt>
                <c:pt idx="3">
                  <c:v>8</c:v>
                </c:pt>
              </c:numCache>
            </c:numRef>
          </c:val>
          <c:extLst>
            <c:ext xmlns:c16="http://schemas.microsoft.com/office/drawing/2014/chart" uri="{C3380CC4-5D6E-409C-BE32-E72D297353CC}">
              <c16:uniqueId val="{00000004-DBE9-436D-BBFE-F3D596FFA443}"/>
            </c:ext>
          </c:extLst>
        </c:ser>
        <c:dLbls>
          <c:showLegendKey val="0"/>
          <c:showVal val="0"/>
          <c:showCatName val="0"/>
          <c:showSerName val="0"/>
          <c:showPercent val="0"/>
          <c:showBubbleSize val="0"/>
        </c:dLbls>
        <c:gapWidth val="75"/>
        <c:overlap val="40"/>
        <c:axId val="75660672"/>
        <c:axId val="80069760"/>
      </c:barChart>
      <c:catAx>
        <c:axId val="75660672"/>
        <c:scaling>
          <c:orientation val="minMax"/>
        </c:scaling>
        <c:delete val="0"/>
        <c:axPos val="b"/>
        <c:numFmt formatCode="General" sourceLinked="0"/>
        <c:majorTickMark val="none"/>
        <c:minorTickMark val="none"/>
        <c:tickLblPos val="nextTo"/>
        <c:txPr>
          <a:bodyPr/>
          <a:lstStyle/>
          <a:p>
            <a:pPr>
              <a:defRPr sz="800"/>
            </a:pPr>
            <a:endParaRPr lang="en-US"/>
          </a:p>
        </c:txPr>
        <c:crossAx val="80069760"/>
        <c:crosses val="autoZero"/>
        <c:auto val="1"/>
        <c:lblAlgn val="ctr"/>
        <c:lblOffset val="100"/>
        <c:noMultiLvlLbl val="0"/>
      </c:catAx>
      <c:valAx>
        <c:axId val="80069760"/>
        <c:scaling>
          <c:orientation val="minMax"/>
        </c:scaling>
        <c:delete val="0"/>
        <c:axPos val="l"/>
        <c:majorGridlines/>
        <c:numFmt formatCode="General" sourceLinked="1"/>
        <c:majorTickMark val="none"/>
        <c:minorTickMark val="none"/>
        <c:tickLblPos val="nextTo"/>
        <c:txPr>
          <a:bodyPr/>
          <a:lstStyle/>
          <a:p>
            <a:pPr>
              <a:defRPr sz="900"/>
            </a:pPr>
            <a:endParaRPr lang="en-US"/>
          </a:p>
        </c:txPr>
        <c:crossAx val="75660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F8893-0436-4922-A1C0-7DBB45EF936B}" type="datetimeFigureOut">
              <a:rPr lang="en-US" smtClean="0"/>
              <a:pPr/>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74231-51A7-471E-AC0C-B5AD9C039FFF}" type="slidenum">
              <a:rPr lang="en-US" smtClean="0"/>
              <a:pPr/>
              <a:t>‹#›</a:t>
            </a:fld>
            <a:endParaRPr lang="en-US"/>
          </a:p>
        </p:txBody>
      </p:sp>
    </p:spTree>
    <p:extLst>
      <p:ext uri="{BB962C8B-B14F-4D97-AF65-F5344CB8AC3E}">
        <p14:creationId xmlns:p14="http://schemas.microsoft.com/office/powerpoint/2010/main" val="38276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74231-51A7-471E-AC0C-B5AD9C039FFF}" type="slidenum">
              <a:rPr lang="en-US" smtClean="0"/>
              <a:pPr/>
              <a:t>1</a:t>
            </a:fld>
            <a:endParaRPr lang="en-US"/>
          </a:p>
        </p:txBody>
      </p:sp>
    </p:spTree>
    <p:extLst>
      <p:ext uri="{BB962C8B-B14F-4D97-AF65-F5344CB8AC3E}">
        <p14:creationId xmlns:p14="http://schemas.microsoft.com/office/powerpoint/2010/main" val="230864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75E8-FA01-4A19-8EFA-ED3CB90214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B5E8EA-B2AC-4D24-BDDB-A2364A966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C10B29-8B07-4B4E-B37A-91FCDE53BCFE}"/>
              </a:ext>
            </a:extLst>
          </p:cNvPr>
          <p:cNvSpPr>
            <a:spLocks noGrp="1"/>
          </p:cNvSpPr>
          <p:nvPr>
            <p:ph type="dt" sz="half" idx="10"/>
          </p:nvPr>
        </p:nvSpPr>
        <p:spPr/>
        <p:txBody>
          <a:bodyPr/>
          <a:lstStyle/>
          <a:p>
            <a:fld id="{316202FA-A069-4117-98CF-879DA71C73E0}" type="datetimeFigureOut">
              <a:rPr lang="en-US" smtClean="0"/>
              <a:pPr/>
              <a:t>10/18/2021</a:t>
            </a:fld>
            <a:endParaRPr lang="en-US"/>
          </a:p>
        </p:txBody>
      </p:sp>
      <p:sp>
        <p:nvSpPr>
          <p:cNvPr id="5" name="Footer Placeholder 4">
            <a:extLst>
              <a:ext uri="{FF2B5EF4-FFF2-40B4-BE49-F238E27FC236}">
                <a16:creationId xmlns:a16="http://schemas.microsoft.com/office/drawing/2014/main" id="{6971B218-98DA-4E1F-9D9C-D263ECEEA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45966-D89B-40E8-B74C-949FE544F653}"/>
              </a:ext>
            </a:extLst>
          </p:cNvPr>
          <p:cNvSpPr>
            <a:spLocks noGrp="1"/>
          </p:cNvSpPr>
          <p:nvPr>
            <p:ph type="sldNum" sz="quarter" idx="12"/>
          </p:nvPr>
        </p:nvSpPr>
        <p:spPr/>
        <p:txBody>
          <a:bodyPr/>
          <a:lstStyle/>
          <a:p>
            <a:fld id="{26D94D97-2396-4153-AAD3-8525D84784E0}" type="slidenum">
              <a:rPr lang="en-US" smtClean="0"/>
              <a:pPr/>
              <a:t>‹#›</a:t>
            </a:fld>
            <a:endParaRPr lang="en-US"/>
          </a:p>
        </p:txBody>
      </p:sp>
    </p:spTree>
    <p:extLst>
      <p:ext uri="{BB962C8B-B14F-4D97-AF65-F5344CB8AC3E}">
        <p14:creationId xmlns:p14="http://schemas.microsoft.com/office/powerpoint/2010/main" val="1716727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0622-8555-4DA6-BEF1-CE621923E5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C1F548-BD48-4A68-9B2F-18C3A7A325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6B48-EE32-44A2-AFD4-DD25D5FFC3D4}"/>
              </a:ext>
            </a:extLst>
          </p:cNvPr>
          <p:cNvSpPr>
            <a:spLocks noGrp="1"/>
          </p:cNvSpPr>
          <p:nvPr>
            <p:ph type="dt" sz="half" idx="10"/>
          </p:nvPr>
        </p:nvSpPr>
        <p:spPr/>
        <p:txBody>
          <a:bodyPr/>
          <a:lstStyle/>
          <a:p>
            <a:fld id="{316202FA-A069-4117-98CF-879DA71C73E0}" type="datetimeFigureOut">
              <a:rPr lang="en-US" smtClean="0"/>
              <a:pPr/>
              <a:t>10/18/2021</a:t>
            </a:fld>
            <a:endParaRPr lang="en-US"/>
          </a:p>
        </p:txBody>
      </p:sp>
      <p:sp>
        <p:nvSpPr>
          <p:cNvPr id="5" name="Footer Placeholder 4">
            <a:extLst>
              <a:ext uri="{FF2B5EF4-FFF2-40B4-BE49-F238E27FC236}">
                <a16:creationId xmlns:a16="http://schemas.microsoft.com/office/drawing/2014/main" id="{A229C00D-B116-428B-B474-9CAB1E125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43086-1F5D-4DC0-949D-4310E9CA89B1}"/>
              </a:ext>
            </a:extLst>
          </p:cNvPr>
          <p:cNvSpPr>
            <a:spLocks noGrp="1"/>
          </p:cNvSpPr>
          <p:nvPr>
            <p:ph type="sldNum" sz="quarter" idx="12"/>
          </p:nvPr>
        </p:nvSpPr>
        <p:spPr/>
        <p:txBody>
          <a:bodyPr/>
          <a:lstStyle/>
          <a:p>
            <a:fld id="{26D94D97-2396-4153-AAD3-8525D84784E0}" type="slidenum">
              <a:rPr lang="en-US" smtClean="0"/>
              <a:pPr/>
              <a:t>‹#›</a:t>
            </a:fld>
            <a:endParaRPr lang="en-US"/>
          </a:p>
        </p:txBody>
      </p:sp>
    </p:spTree>
    <p:extLst>
      <p:ext uri="{BB962C8B-B14F-4D97-AF65-F5344CB8AC3E}">
        <p14:creationId xmlns:p14="http://schemas.microsoft.com/office/powerpoint/2010/main" val="131148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09BAC-560E-4DB5-8B3F-D2179A4E2D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119A38-48D8-4777-A39B-C30A0CFCDE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17A44-2DD0-4E92-A4E9-26F78BA2F6C4}"/>
              </a:ext>
            </a:extLst>
          </p:cNvPr>
          <p:cNvSpPr>
            <a:spLocks noGrp="1"/>
          </p:cNvSpPr>
          <p:nvPr>
            <p:ph type="dt" sz="half" idx="10"/>
          </p:nvPr>
        </p:nvSpPr>
        <p:spPr/>
        <p:txBody>
          <a:bodyPr/>
          <a:lstStyle/>
          <a:p>
            <a:fld id="{316202FA-A069-4117-98CF-879DA71C73E0}" type="datetimeFigureOut">
              <a:rPr lang="en-US" smtClean="0"/>
              <a:pPr/>
              <a:t>10/18/2021</a:t>
            </a:fld>
            <a:endParaRPr lang="en-US"/>
          </a:p>
        </p:txBody>
      </p:sp>
      <p:sp>
        <p:nvSpPr>
          <p:cNvPr id="5" name="Footer Placeholder 4">
            <a:extLst>
              <a:ext uri="{FF2B5EF4-FFF2-40B4-BE49-F238E27FC236}">
                <a16:creationId xmlns:a16="http://schemas.microsoft.com/office/drawing/2014/main" id="{1C2773FD-69E0-46C8-8599-30DEA35F9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A22DC-86E6-48AC-9D2B-EB3475A1C28A}"/>
              </a:ext>
            </a:extLst>
          </p:cNvPr>
          <p:cNvSpPr>
            <a:spLocks noGrp="1"/>
          </p:cNvSpPr>
          <p:nvPr>
            <p:ph type="sldNum" sz="quarter" idx="12"/>
          </p:nvPr>
        </p:nvSpPr>
        <p:spPr/>
        <p:txBody>
          <a:bodyPr/>
          <a:lstStyle/>
          <a:p>
            <a:fld id="{26D94D97-2396-4153-AAD3-8525D84784E0}" type="slidenum">
              <a:rPr lang="en-US" smtClean="0"/>
              <a:pPr/>
              <a:t>‹#›</a:t>
            </a:fld>
            <a:endParaRPr lang="en-US"/>
          </a:p>
        </p:txBody>
      </p:sp>
    </p:spTree>
    <p:extLst>
      <p:ext uri="{BB962C8B-B14F-4D97-AF65-F5344CB8AC3E}">
        <p14:creationId xmlns:p14="http://schemas.microsoft.com/office/powerpoint/2010/main" val="67120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73B9-E2D6-4F0A-B95D-111F15804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DDFB2-264E-435A-91ED-1EC7A1768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5DC9C-3985-4A96-B974-41A8C3D65DC8}"/>
              </a:ext>
            </a:extLst>
          </p:cNvPr>
          <p:cNvSpPr>
            <a:spLocks noGrp="1"/>
          </p:cNvSpPr>
          <p:nvPr>
            <p:ph type="dt" sz="half" idx="10"/>
          </p:nvPr>
        </p:nvSpPr>
        <p:spPr/>
        <p:txBody>
          <a:bodyPr/>
          <a:lstStyle/>
          <a:p>
            <a:fld id="{316202FA-A069-4117-98CF-879DA71C73E0}" type="datetimeFigureOut">
              <a:rPr lang="en-US" smtClean="0"/>
              <a:pPr/>
              <a:t>10/18/2021</a:t>
            </a:fld>
            <a:endParaRPr lang="en-US"/>
          </a:p>
        </p:txBody>
      </p:sp>
      <p:sp>
        <p:nvSpPr>
          <p:cNvPr id="5" name="Footer Placeholder 4">
            <a:extLst>
              <a:ext uri="{FF2B5EF4-FFF2-40B4-BE49-F238E27FC236}">
                <a16:creationId xmlns:a16="http://schemas.microsoft.com/office/drawing/2014/main" id="{7B22921F-C16E-4164-939F-EF9BD0BDA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1220F-6C41-41A7-A0EF-74D4912E579D}"/>
              </a:ext>
            </a:extLst>
          </p:cNvPr>
          <p:cNvSpPr>
            <a:spLocks noGrp="1"/>
          </p:cNvSpPr>
          <p:nvPr>
            <p:ph type="sldNum" sz="quarter" idx="12"/>
          </p:nvPr>
        </p:nvSpPr>
        <p:spPr/>
        <p:txBody>
          <a:bodyPr/>
          <a:lstStyle/>
          <a:p>
            <a:fld id="{26D94D97-2396-4153-AAD3-8525D84784E0}" type="slidenum">
              <a:rPr lang="en-US" smtClean="0"/>
              <a:pPr/>
              <a:t>‹#›</a:t>
            </a:fld>
            <a:endParaRPr lang="en-US"/>
          </a:p>
        </p:txBody>
      </p:sp>
    </p:spTree>
    <p:extLst>
      <p:ext uri="{BB962C8B-B14F-4D97-AF65-F5344CB8AC3E}">
        <p14:creationId xmlns:p14="http://schemas.microsoft.com/office/powerpoint/2010/main" val="177185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A29F-0CEB-4355-B492-DE1CD7E9A7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03AD2A-A242-430F-86E1-62FE1FB6E0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3FA2D4-AAEF-472E-A40C-F8FC04CF5E0F}"/>
              </a:ext>
            </a:extLst>
          </p:cNvPr>
          <p:cNvSpPr>
            <a:spLocks noGrp="1"/>
          </p:cNvSpPr>
          <p:nvPr>
            <p:ph type="dt" sz="half" idx="10"/>
          </p:nvPr>
        </p:nvSpPr>
        <p:spPr/>
        <p:txBody>
          <a:bodyPr/>
          <a:lstStyle/>
          <a:p>
            <a:fld id="{316202FA-A069-4117-98CF-879DA71C73E0}" type="datetimeFigureOut">
              <a:rPr lang="en-US" smtClean="0"/>
              <a:pPr/>
              <a:t>10/18/2021</a:t>
            </a:fld>
            <a:endParaRPr lang="en-US"/>
          </a:p>
        </p:txBody>
      </p:sp>
      <p:sp>
        <p:nvSpPr>
          <p:cNvPr id="5" name="Footer Placeholder 4">
            <a:extLst>
              <a:ext uri="{FF2B5EF4-FFF2-40B4-BE49-F238E27FC236}">
                <a16:creationId xmlns:a16="http://schemas.microsoft.com/office/drawing/2014/main" id="{C6BA47B2-0C4E-44DF-929B-51FA912C8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B3656-1F39-42E5-A1D6-4AE4EE1CD845}"/>
              </a:ext>
            </a:extLst>
          </p:cNvPr>
          <p:cNvSpPr>
            <a:spLocks noGrp="1"/>
          </p:cNvSpPr>
          <p:nvPr>
            <p:ph type="sldNum" sz="quarter" idx="12"/>
          </p:nvPr>
        </p:nvSpPr>
        <p:spPr/>
        <p:txBody>
          <a:bodyPr/>
          <a:lstStyle/>
          <a:p>
            <a:fld id="{26D94D97-2396-4153-AAD3-8525D84784E0}" type="slidenum">
              <a:rPr lang="en-US" smtClean="0"/>
              <a:pPr/>
              <a:t>‹#›</a:t>
            </a:fld>
            <a:endParaRPr lang="en-US"/>
          </a:p>
        </p:txBody>
      </p:sp>
    </p:spTree>
    <p:extLst>
      <p:ext uri="{BB962C8B-B14F-4D97-AF65-F5344CB8AC3E}">
        <p14:creationId xmlns:p14="http://schemas.microsoft.com/office/powerpoint/2010/main" val="46118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C232-F795-44C0-AF2D-7F66567BC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4462E9-F7C0-497C-976A-011DE17245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250B95-61ED-45D0-B7E3-BB8AB9ABF8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BFFA80-33A1-4DAE-900F-043FFF84474B}"/>
              </a:ext>
            </a:extLst>
          </p:cNvPr>
          <p:cNvSpPr>
            <a:spLocks noGrp="1"/>
          </p:cNvSpPr>
          <p:nvPr>
            <p:ph type="dt" sz="half" idx="10"/>
          </p:nvPr>
        </p:nvSpPr>
        <p:spPr/>
        <p:txBody>
          <a:bodyPr/>
          <a:lstStyle/>
          <a:p>
            <a:fld id="{316202FA-A069-4117-98CF-879DA71C73E0}" type="datetimeFigureOut">
              <a:rPr lang="en-US" smtClean="0"/>
              <a:pPr/>
              <a:t>10/18/2021</a:t>
            </a:fld>
            <a:endParaRPr lang="en-US"/>
          </a:p>
        </p:txBody>
      </p:sp>
      <p:sp>
        <p:nvSpPr>
          <p:cNvPr id="6" name="Footer Placeholder 5">
            <a:extLst>
              <a:ext uri="{FF2B5EF4-FFF2-40B4-BE49-F238E27FC236}">
                <a16:creationId xmlns:a16="http://schemas.microsoft.com/office/drawing/2014/main" id="{7766A692-A476-4DF9-A7FE-5DC9DFAB9F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44DBB6-EE3F-497D-8AD0-3EBFC724AA1B}"/>
              </a:ext>
            </a:extLst>
          </p:cNvPr>
          <p:cNvSpPr>
            <a:spLocks noGrp="1"/>
          </p:cNvSpPr>
          <p:nvPr>
            <p:ph type="sldNum" sz="quarter" idx="12"/>
          </p:nvPr>
        </p:nvSpPr>
        <p:spPr/>
        <p:txBody>
          <a:bodyPr/>
          <a:lstStyle/>
          <a:p>
            <a:fld id="{26D94D97-2396-4153-AAD3-8525D84784E0}" type="slidenum">
              <a:rPr lang="en-US" smtClean="0"/>
              <a:pPr/>
              <a:t>‹#›</a:t>
            </a:fld>
            <a:endParaRPr lang="en-US"/>
          </a:p>
        </p:txBody>
      </p:sp>
    </p:spTree>
    <p:extLst>
      <p:ext uri="{BB962C8B-B14F-4D97-AF65-F5344CB8AC3E}">
        <p14:creationId xmlns:p14="http://schemas.microsoft.com/office/powerpoint/2010/main" val="294204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212B-4AD8-4127-A4B8-1A4576C025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0B13F6-25F0-4EDD-AAB2-00FB260346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502851-4F12-4666-B23E-BA1528028C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9CB7F7-E41A-40E2-8531-991D0975A1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516DAC-9F74-4CCC-9E89-0AD79EC276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CCE960-7B21-42C2-8CBC-400AACDC9B35}"/>
              </a:ext>
            </a:extLst>
          </p:cNvPr>
          <p:cNvSpPr>
            <a:spLocks noGrp="1"/>
          </p:cNvSpPr>
          <p:nvPr>
            <p:ph type="dt" sz="half" idx="10"/>
          </p:nvPr>
        </p:nvSpPr>
        <p:spPr/>
        <p:txBody>
          <a:bodyPr/>
          <a:lstStyle/>
          <a:p>
            <a:fld id="{316202FA-A069-4117-98CF-879DA71C73E0}" type="datetimeFigureOut">
              <a:rPr lang="en-US" smtClean="0"/>
              <a:pPr/>
              <a:t>10/18/2021</a:t>
            </a:fld>
            <a:endParaRPr lang="en-US"/>
          </a:p>
        </p:txBody>
      </p:sp>
      <p:sp>
        <p:nvSpPr>
          <p:cNvPr id="8" name="Footer Placeholder 7">
            <a:extLst>
              <a:ext uri="{FF2B5EF4-FFF2-40B4-BE49-F238E27FC236}">
                <a16:creationId xmlns:a16="http://schemas.microsoft.com/office/drawing/2014/main" id="{F31C2B07-8DF5-48E9-8590-6D7CEC50AB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F418E6-39AA-43A6-9D00-AD0D71ABF30F}"/>
              </a:ext>
            </a:extLst>
          </p:cNvPr>
          <p:cNvSpPr>
            <a:spLocks noGrp="1"/>
          </p:cNvSpPr>
          <p:nvPr>
            <p:ph type="sldNum" sz="quarter" idx="12"/>
          </p:nvPr>
        </p:nvSpPr>
        <p:spPr/>
        <p:txBody>
          <a:bodyPr/>
          <a:lstStyle/>
          <a:p>
            <a:fld id="{26D94D97-2396-4153-AAD3-8525D84784E0}" type="slidenum">
              <a:rPr lang="en-US" smtClean="0"/>
              <a:pPr/>
              <a:t>‹#›</a:t>
            </a:fld>
            <a:endParaRPr lang="en-US"/>
          </a:p>
        </p:txBody>
      </p:sp>
    </p:spTree>
    <p:extLst>
      <p:ext uri="{BB962C8B-B14F-4D97-AF65-F5344CB8AC3E}">
        <p14:creationId xmlns:p14="http://schemas.microsoft.com/office/powerpoint/2010/main" val="58819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9DAC-7110-4A40-B4F8-985034C4B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1B32A0-5525-434E-847A-5CFB47A64CBA}"/>
              </a:ext>
            </a:extLst>
          </p:cNvPr>
          <p:cNvSpPr>
            <a:spLocks noGrp="1"/>
          </p:cNvSpPr>
          <p:nvPr>
            <p:ph type="dt" sz="half" idx="10"/>
          </p:nvPr>
        </p:nvSpPr>
        <p:spPr/>
        <p:txBody>
          <a:bodyPr/>
          <a:lstStyle/>
          <a:p>
            <a:fld id="{316202FA-A069-4117-98CF-879DA71C73E0}" type="datetimeFigureOut">
              <a:rPr lang="en-US" smtClean="0"/>
              <a:pPr/>
              <a:t>10/18/2021</a:t>
            </a:fld>
            <a:endParaRPr lang="en-US"/>
          </a:p>
        </p:txBody>
      </p:sp>
      <p:sp>
        <p:nvSpPr>
          <p:cNvPr id="4" name="Footer Placeholder 3">
            <a:extLst>
              <a:ext uri="{FF2B5EF4-FFF2-40B4-BE49-F238E27FC236}">
                <a16:creationId xmlns:a16="http://schemas.microsoft.com/office/drawing/2014/main" id="{A8163F67-F85E-4318-BF01-4162CC1E57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42ED02-14AE-414A-A99E-95DF870C87C6}"/>
              </a:ext>
            </a:extLst>
          </p:cNvPr>
          <p:cNvSpPr>
            <a:spLocks noGrp="1"/>
          </p:cNvSpPr>
          <p:nvPr>
            <p:ph type="sldNum" sz="quarter" idx="12"/>
          </p:nvPr>
        </p:nvSpPr>
        <p:spPr/>
        <p:txBody>
          <a:bodyPr/>
          <a:lstStyle/>
          <a:p>
            <a:fld id="{26D94D97-2396-4153-AAD3-8525D84784E0}" type="slidenum">
              <a:rPr lang="en-US" smtClean="0"/>
              <a:pPr/>
              <a:t>‹#›</a:t>
            </a:fld>
            <a:endParaRPr lang="en-US"/>
          </a:p>
        </p:txBody>
      </p:sp>
    </p:spTree>
    <p:extLst>
      <p:ext uri="{BB962C8B-B14F-4D97-AF65-F5344CB8AC3E}">
        <p14:creationId xmlns:p14="http://schemas.microsoft.com/office/powerpoint/2010/main" val="346691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4A8B7-83C8-4E19-8AF6-887E9C080D18}"/>
              </a:ext>
            </a:extLst>
          </p:cNvPr>
          <p:cNvSpPr>
            <a:spLocks noGrp="1"/>
          </p:cNvSpPr>
          <p:nvPr>
            <p:ph type="dt" sz="half" idx="10"/>
          </p:nvPr>
        </p:nvSpPr>
        <p:spPr/>
        <p:txBody>
          <a:bodyPr/>
          <a:lstStyle/>
          <a:p>
            <a:fld id="{316202FA-A069-4117-98CF-879DA71C73E0}" type="datetimeFigureOut">
              <a:rPr lang="en-US" smtClean="0"/>
              <a:pPr/>
              <a:t>10/18/2021</a:t>
            </a:fld>
            <a:endParaRPr lang="en-US"/>
          </a:p>
        </p:txBody>
      </p:sp>
      <p:sp>
        <p:nvSpPr>
          <p:cNvPr id="3" name="Footer Placeholder 2">
            <a:extLst>
              <a:ext uri="{FF2B5EF4-FFF2-40B4-BE49-F238E27FC236}">
                <a16:creationId xmlns:a16="http://schemas.microsoft.com/office/drawing/2014/main" id="{1434C9AA-509D-4BF2-98D7-2A0A96BE30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600CB4-7D52-4EC1-9A30-188E2A43BA60}"/>
              </a:ext>
            </a:extLst>
          </p:cNvPr>
          <p:cNvSpPr>
            <a:spLocks noGrp="1"/>
          </p:cNvSpPr>
          <p:nvPr>
            <p:ph type="sldNum" sz="quarter" idx="12"/>
          </p:nvPr>
        </p:nvSpPr>
        <p:spPr/>
        <p:txBody>
          <a:bodyPr/>
          <a:lstStyle/>
          <a:p>
            <a:fld id="{26D94D97-2396-4153-AAD3-8525D84784E0}" type="slidenum">
              <a:rPr lang="en-US" smtClean="0"/>
              <a:pPr/>
              <a:t>‹#›</a:t>
            </a:fld>
            <a:endParaRPr lang="en-US"/>
          </a:p>
        </p:txBody>
      </p:sp>
    </p:spTree>
    <p:extLst>
      <p:ext uri="{BB962C8B-B14F-4D97-AF65-F5344CB8AC3E}">
        <p14:creationId xmlns:p14="http://schemas.microsoft.com/office/powerpoint/2010/main" val="268878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A470-A067-4515-B4BF-9E3322EE5E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1840D0-E3DE-4C6F-89DE-0483013AE4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B6AE4-2BDE-4971-BE0E-16C78716C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188B5-EEB1-417A-9E13-8E7AF5BD1C7B}"/>
              </a:ext>
            </a:extLst>
          </p:cNvPr>
          <p:cNvSpPr>
            <a:spLocks noGrp="1"/>
          </p:cNvSpPr>
          <p:nvPr>
            <p:ph type="dt" sz="half" idx="10"/>
          </p:nvPr>
        </p:nvSpPr>
        <p:spPr/>
        <p:txBody>
          <a:bodyPr/>
          <a:lstStyle/>
          <a:p>
            <a:fld id="{316202FA-A069-4117-98CF-879DA71C73E0}" type="datetimeFigureOut">
              <a:rPr lang="en-US" smtClean="0"/>
              <a:pPr/>
              <a:t>10/18/2021</a:t>
            </a:fld>
            <a:endParaRPr lang="en-US"/>
          </a:p>
        </p:txBody>
      </p:sp>
      <p:sp>
        <p:nvSpPr>
          <p:cNvPr id="6" name="Footer Placeholder 5">
            <a:extLst>
              <a:ext uri="{FF2B5EF4-FFF2-40B4-BE49-F238E27FC236}">
                <a16:creationId xmlns:a16="http://schemas.microsoft.com/office/drawing/2014/main" id="{E30F7FFE-94E3-4617-B0FD-EB7766BAE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4284-10A8-4C8F-99EB-F4E8CD9A8004}"/>
              </a:ext>
            </a:extLst>
          </p:cNvPr>
          <p:cNvSpPr>
            <a:spLocks noGrp="1"/>
          </p:cNvSpPr>
          <p:nvPr>
            <p:ph type="sldNum" sz="quarter" idx="12"/>
          </p:nvPr>
        </p:nvSpPr>
        <p:spPr/>
        <p:txBody>
          <a:bodyPr/>
          <a:lstStyle/>
          <a:p>
            <a:fld id="{26D94D97-2396-4153-AAD3-8525D84784E0}" type="slidenum">
              <a:rPr lang="en-US" smtClean="0"/>
              <a:pPr/>
              <a:t>‹#›</a:t>
            </a:fld>
            <a:endParaRPr lang="en-US"/>
          </a:p>
        </p:txBody>
      </p:sp>
    </p:spTree>
    <p:extLst>
      <p:ext uri="{BB962C8B-B14F-4D97-AF65-F5344CB8AC3E}">
        <p14:creationId xmlns:p14="http://schemas.microsoft.com/office/powerpoint/2010/main" val="178820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D2EF9-7634-4ED5-AB98-391A429CE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E2F59B-070B-449D-8722-79C9DB6FA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6F94B5-2BDF-4F64-B1D0-38A26370E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09F7ED-35CC-499C-B06F-9B5FA2620C2B}"/>
              </a:ext>
            </a:extLst>
          </p:cNvPr>
          <p:cNvSpPr>
            <a:spLocks noGrp="1"/>
          </p:cNvSpPr>
          <p:nvPr>
            <p:ph type="dt" sz="half" idx="10"/>
          </p:nvPr>
        </p:nvSpPr>
        <p:spPr/>
        <p:txBody>
          <a:bodyPr/>
          <a:lstStyle/>
          <a:p>
            <a:fld id="{316202FA-A069-4117-98CF-879DA71C73E0}" type="datetimeFigureOut">
              <a:rPr lang="en-US" smtClean="0"/>
              <a:pPr/>
              <a:t>10/18/2021</a:t>
            </a:fld>
            <a:endParaRPr lang="en-US"/>
          </a:p>
        </p:txBody>
      </p:sp>
      <p:sp>
        <p:nvSpPr>
          <p:cNvPr id="6" name="Footer Placeholder 5">
            <a:extLst>
              <a:ext uri="{FF2B5EF4-FFF2-40B4-BE49-F238E27FC236}">
                <a16:creationId xmlns:a16="http://schemas.microsoft.com/office/drawing/2014/main" id="{FF07971F-E58B-44C0-A800-5EAB5A23D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5A22D-99D2-462B-8677-6077C97745D2}"/>
              </a:ext>
            </a:extLst>
          </p:cNvPr>
          <p:cNvSpPr>
            <a:spLocks noGrp="1"/>
          </p:cNvSpPr>
          <p:nvPr>
            <p:ph type="sldNum" sz="quarter" idx="12"/>
          </p:nvPr>
        </p:nvSpPr>
        <p:spPr/>
        <p:txBody>
          <a:bodyPr/>
          <a:lstStyle/>
          <a:p>
            <a:fld id="{26D94D97-2396-4153-AAD3-8525D84784E0}" type="slidenum">
              <a:rPr lang="en-US" smtClean="0"/>
              <a:pPr/>
              <a:t>‹#›</a:t>
            </a:fld>
            <a:endParaRPr lang="en-US"/>
          </a:p>
        </p:txBody>
      </p:sp>
    </p:spTree>
    <p:extLst>
      <p:ext uri="{BB962C8B-B14F-4D97-AF65-F5344CB8AC3E}">
        <p14:creationId xmlns:p14="http://schemas.microsoft.com/office/powerpoint/2010/main" val="354143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E03B8-CD5F-47D6-90CB-E62E65CB4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F68D9F-5868-4739-A92C-63B8CA575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810BD-9FDD-4432-B805-C33FBF922C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202FA-A069-4117-98CF-879DA71C73E0}" type="datetimeFigureOut">
              <a:rPr lang="en-US" smtClean="0"/>
              <a:pPr/>
              <a:t>10/18/2021</a:t>
            </a:fld>
            <a:endParaRPr lang="en-US"/>
          </a:p>
        </p:txBody>
      </p:sp>
      <p:sp>
        <p:nvSpPr>
          <p:cNvPr id="5" name="Footer Placeholder 4">
            <a:extLst>
              <a:ext uri="{FF2B5EF4-FFF2-40B4-BE49-F238E27FC236}">
                <a16:creationId xmlns:a16="http://schemas.microsoft.com/office/drawing/2014/main" id="{C1EDEF04-3559-4485-97E4-439DC5F91E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1A55DE-E1A4-4A6E-8E48-88A6EF66DA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94D97-2396-4153-AAD3-8525D84784E0}" type="slidenum">
              <a:rPr lang="en-US" smtClean="0"/>
              <a:pPr/>
              <a:t>‹#›</a:t>
            </a:fld>
            <a:endParaRPr lang="en-US"/>
          </a:p>
        </p:txBody>
      </p:sp>
    </p:spTree>
    <p:extLst>
      <p:ext uri="{BB962C8B-B14F-4D97-AF65-F5344CB8AC3E}">
        <p14:creationId xmlns:p14="http://schemas.microsoft.com/office/powerpoint/2010/main" val="3797470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chart" Target="../charts/chart1.xml"/><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B368796-AA21-4365-B457-7B180C710EE2}"/>
              </a:ext>
            </a:extLst>
          </p:cNvPr>
          <p:cNvSpPr txBox="1">
            <a:spLocks/>
          </p:cNvSpPr>
          <p:nvPr/>
        </p:nvSpPr>
        <p:spPr>
          <a:xfrm>
            <a:off x="0" y="-83475"/>
            <a:ext cx="12192000" cy="1086467"/>
          </a:xfrm>
          <a:prstGeom prst="rect">
            <a:avLst/>
          </a:prstGeom>
          <a:solidFill>
            <a:srgbClr val="002060"/>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sr-Latn-RS" sz="1200" b="1" dirty="0">
                <a:solidFill>
                  <a:schemeClr val="bg1"/>
                </a:solidFill>
                <a:latin typeface="+mn-lt"/>
              </a:rPr>
              <a:t>OCCURENCE OF HEADACHES IN CEREBRAL SMALL VESSELS DISEASE (CSVD) – A PILOT STUDY</a:t>
            </a:r>
          </a:p>
          <a:p>
            <a:endPar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Marta Jeremić</a:t>
            </a:r>
            <a:r>
              <a:rPr lang="en-US" sz="1100" b="1" baseline="-25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11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Aleksandar Stevanović</a:t>
            </a:r>
            <a:r>
              <a:rPr lang="en-US" sz="11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Nataša</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Stojanovski</a:t>
            </a:r>
            <a:r>
              <a:rPr lang="en-US" sz="11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Marija</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Petrović</a:t>
            </a:r>
            <a:r>
              <a:rPr lang="en-US" sz="11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Anja Stefanović</a:t>
            </a:r>
            <a:r>
              <a:rPr lang="en-US" sz="11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Dušan</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Radovanović</a:t>
            </a:r>
            <a:r>
              <a:rPr lang="en-US" sz="11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Jasna</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Zidverc</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Trajković</a:t>
            </a:r>
            <a:r>
              <a:rPr lang="en-US" sz="11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Milija</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Mijajlović</a:t>
            </a:r>
            <a:r>
              <a:rPr lang="en-US" sz="11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Aleksandra M. Pavlović</a:t>
            </a:r>
            <a:r>
              <a:rPr lang="en-US" sz="1100" b="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6</a:t>
            </a:r>
          </a:p>
          <a:p>
            <a:endParaRPr lang="en-US" sz="1000" baseline="30000" dirty="0">
              <a:solidFill>
                <a:schemeClr val="bg1"/>
              </a:solidFill>
              <a:effectLst/>
              <a:latin typeface="+mn-lt"/>
              <a:ea typeface="Calibri" panose="020F0502020204030204" pitchFamily="34" charset="0"/>
              <a:cs typeface="Minion Pro"/>
            </a:endParaRPr>
          </a:p>
          <a:p>
            <a:r>
              <a:rPr lang="en-US" sz="1000" baseline="30000" dirty="0">
                <a:solidFill>
                  <a:schemeClr val="bg1"/>
                </a:solidFill>
                <a:effectLst/>
                <a:latin typeface="+mn-lt"/>
                <a:ea typeface="Calibri" panose="020F0502020204030204" pitchFamily="34" charset="0"/>
                <a:cs typeface="Minion Pro"/>
              </a:rPr>
              <a:t>1</a:t>
            </a:r>
            <a:r>
              <a:rPr lang="en-US" sz="1000" dirty="0">
                <a:solidFill>
                  <a:schemeClr val="bg1"/>
                </a:solidFill>
                <a:effectLst/>
                <a:latin typeface="+mn-lt"/>
                <a:ea typeface="Calibri" panose="020F0502020204030204" pitchFamily="34" charset="0"/>
                <a:cs typeface="Minion Pro"/>
              </a:rPr>
              <a:t>Faculty of Medicine, University of Belgrade, Neurology Clinic, University Clinical Center, </a:t>
            </a:r>
            <a:r>
              <a:rPr lang="en-US" sz="1000" dirty="0">
                <a:solidFill>
                  <a:schemeClr val="bg1"/>
                </a:solidFill>
                <a:effectLst/>
                <a:latin typeface="+mn-lt"/>
                <a:ea typeface="Calibri" panose="020F0502020204030204" pitchFamily="34" charset="0"/>
              </a:rPr>
              <a:t>Belgrade, Serbia; </a:t>
            </a:r>
            <a:r>
              <a:rPr lang="en-US" sz="1000" baseline="30000" dirty="0">
                <a:solidFill>
                  <a:schemeClr val="bg1"/>
                </a:solidFill>
                <a:effectLst/>
                <a:latin typeface="+mn-lt"/>
                <a:ea typeface="Calibri" panose="020F0502020204030204" pitchFamily="34" charset="0"/>
              </a:rPr>
              <a:t>2</a:t>
            </a:r>
            <a:r>
              <a:rPr lang="en-US" sz="1000" dirty="0">
                <a:solidFill>
                  <a:schemeClr val="bg1"/>
                </a:solidFill>
                <a:effectLst/>
                <a:latin typeface="+mn-lt"/>
                <a:ea typeface="Calibri" panose="020F0502020204030204" pitchFamily="34" charset="0"/>
              </a:rPr>
              <a:t>Faculty of Medicine, University of Belgrade, Institute of Social Medicine,</a:t>
            </a:r>
            <a:r>
              <a:rPr lang="en-US" sz="1000" dirty="0">
                <a:solidFill>
                  <a:schemeClr val="bg1"/>
                </a:solidFill>
                <a:effectLst/>
                <a:latin typeface="+mn-lt"/>
                <a:ea typeface="Calibri" panose="020F0502020204030204" pitchFamily="34" charset="0"/>
                <a:cs typeface="Minion Pro"/>
              </a:rPr>
              <a:t> Belgrade, Serbia; </a:t>
            </a:r>
            <a:r>
              <a:rPr lang="en-US" sz="1000" baseline="30000" dirty="0">
                <a:solidFill>
                  <a:schemeClr val="bg1"/>
                </a:solidFill>
                <a:effectLst/>
                <a:latin typeface="+mn-lt"/>
                <a:ea typeface="Calibri" panose="020F0502020204030204" pitchFamily="34" charset="0"/>
                <a:cs typeface="Minion Pro"/>
              </a:rPr>
              <a:t>3</a:t>
            </a:r>
            <a:r>
              <a:rPr lang="en-US" sz="1000" dirty="0">
                <a:solidFill>
                  <a:schemeClr val="bg1"/>
                </a:solidFill>
                <a:effectLst/>
                <a:latin typeface="+mn-lt"/>
                <a:ea typeface="Calibri" panose="020F0502020204030204" pitchFamily="34" charset="0"/>
                <a:cs typeface="Minion Pro"/>
              </a:rPr>
              <a:t>Faculty of Medicine, University of Belgrade, Institute of Human Genetics, Belgrade, Serbia; </a:t>
            </a:r>
            <a:r>
              <a:rPr lang="en-US" sz="1000" baseline="30000" dirty="0">
                <a:solidFill>
                  <a:schemeClr val="bg1"/>
                </a:solidFill>
                <a:effectLst/>
                <a:latin typeface="+mn-lt"/>
                <a:ea typeface="Calibri" panose="020F0502020204030204" pitchFamily="34" charset="0"/>
                <a:cs typeface="Minion Pro"/>
              </a:rPr>
              <a:t>4</a:t>
            </a:r>
            <a:r>
              <a:rPr lang="en-US" sz="1000" dirty="0">
                <a:solidFill>
                  <a:schemeClr val="bg1"/>
                </a:solidFill>
                <a:effectLst/>
                <a:latin typeface="+mn-lt"/>
                <a:ea typeface="Calibri" panose="020F0502020204030204" pitchFamily="34" charset="0"/>
                <a:cs typeface="Minion Pro"/>
              </a:rPr>
              <a:t>Faculty of Medicine, University of Belgrade, Belgrade, Serbia; </a:t>
            </a:r>
            <a:r>
              <a:rPr lang="en-US" sz="1000" baseline="30000" dirty="0">
                <a:solidFill>
                  <a:schemeClr val="bg1"/>
                </a:solidFill>
                <a:effectLst/>
                <a:latin typeface="+mn-lt"/>
                <a:ea typeface="Calibri" panose="020F0502020204030204" pitchFamily="34" charset="0"/>
                <a:cs typeface="Minion Pro"/>
              </a:rPr>
              <a:t>5</a:t>
            </a:r>
            <a:r>
              <a:rPr lang="en-US" sz="1000" dirty="0">
                <a:solidFill>
                  <a:schemeClr val="bg1"/>
                </a:solidFill>
                <a:effectLst/>
                <a:latin typeface="+mn-lt"/>
                <a:ea typeface="Calibri" panose="020F0502020204030204" pitchFamily="34" charset="0"/>
                <a:cs typeface="Minion Pro"/>
              </a:rPr>
              <a:t>Faculty of </a:t>
            </a:r>
            <a:r>
              <a:rPr lang="en-US" sz="1000" dirty="0" err="1">
                <a:solidFill>
                  <a:schemeClr val="bg1"/>
                </a:solidFill>
                <a:effectLst/>
                <a:latin typeface="+mn-lt"/>
                <a:ea typeface="Calibri" panose="020F0502020204030204" pitchFamily="34" charset="0"/>
                <a:cs typeface="Minion Pro"/>
              </a:rPr>
              <a:t>Phylosophy</a:t>
            </a:r>
            <a:r>
              <a:rPr lang="en-US" sz="1000" dirty="0">
                <a:solidFill>
                  <a:schemeClr val="bg1"/>
                </a:solidFill>
                <a:effectLst/>
                <a:latin typeface="+mn-lt"/>
                <a:ea typeface="Calibri" panose="020F0502020204030204" pitchFamily="34" charset="0"/>
                <a:cs typeface="Minion Pro"/>
              </a:rPr>
              <a:t>, Department of Psychology, University of Belgrade, Belgrade, Serbia; </a:t>
            </a:r>
            <a:r>
              <a:rPr lang="en-US" sz="1000" baseline="30000" dirty="0">
                <a:solidFill>
                  <a:schemeClr val="bg1"/>
                </a:solidFill>
                <a:effectLst/>
                <a:latin typeface="+mn-lt"/>
                <a:ea typeface="Calibri" panose="020F0502020204030204" pitchFamily="34" charset="0"/>
                <a:cs typeface="Minion Pro"/>
              </a:rPr>
              <a:t>6</a:t>
            </a:r>
            <a:r>
              <a:rPr lang="en-US" sz="1000" dirty="0">
                <a:solidFill>
                  <a:schemeClr val="bg1"/>
                </a:solidFill>
                <a:effectLst/>
                <a:latin typeface="+mn-lt"/>
                <a:ea typeface="Calibri" panose="020F0502020204030204" pitchFamily="34" charset="0"/>
                <a:cs typeface="Minion Pro"/>
              </a:rPr>
              <a:t>Faculty for Special Education and Rehabilitation, University of Belgrade, Belgrade, Serbia</a:t>
            </a:r>
          </a:p>
        </p:txBody>
      </p:sp>
      <p:sp>
        <p:nvSpPr>
          <p:cNvPr id="9" name="TextBox 8">
            <a:extLst>
              <a:ext uri="{FF2B5EF4-FFF2-40B4-BE49-F238E27FC236}">
                <a16:creationId xmlns:a16="http://schemas.microsoft.com/office/drawing/2014/main" id="{06EF4AF8-8D1A-407C-9376-F01BA64CAF6D}"/>
              </a:ext>
            </a:extLst>
          </p:cNvPr>
          <p:cNvSpPr txBox="1"/>
          <p:nvPr/>
        </p:nvSpPr>
        <p:spPr>
          <a:xfrm>
            <a:off x="50538" y="1004226"/>
            <a:ext cx="2974955" cy="4652107"/>
          </a:xfrm>
          <a:prstGeom prst="rect">
            <a:avLst/>
          </a:prstGeom>
          <a:solidFill>
            <a:schemeClr val="bg1"/>
          </a:solidFill>
        </p:spPr>
        <p:txBody>
          <a:bodyPr wrap="square" rtlCol="0">
            <a:spAutoFit/>
          </a:bodyPr>
          <a:lstStyle/>
          <a:p>
            <a:pPr algn="just"/>
            <a:r>
              <a:rPr lang="en-US" sz="1100" b="1" dirty="0"/>
              <a:t>Background and Aims: </a:t>
            </a:r>
            <a:r>
              <a:rPr lang="en-US" sz="1100" dirty="0"/>
              <a:t>Cerebral small vessel disease (CSVD) </a:t>
            </a:r>
            <a:r>
              <a:rPr lang="sr-Latn-RS" sz="1100" dirty="0"/>
              <a:t>is caused by</a:t>
            </a:r>
            <a:r>
              <a:rPr lang="en-US" sz="1100" dirty="0"/>
              <a:t> atherosclerotic process within the smallest cerebral arteries</a:t>
            </a:r>
            <a:r>
              <a:rPr lang="sr-Latn-RS" sz="1100" dirty="0"/>
              <a:t>. L</a:t>
            </a:r>
            <a:r>
              <a:rPr lang="en-US" sz="1100" dirty="0" err="1"/>
              <a:t>acunar</a:t>
            </a:r>
            <a:r>
              <a:rPr lang="sr-Latn-RS" sz="1100" dirty="0"/>
              <a:t> </a:t>
            </a:r>
            <a:r>
              <a:rPr lang="en-US" sz="1100" dirty="0"/>
              <a:t>ischemic</a:t>
            </a:r>
            <a:r>
              <a:rPr lang="sr-Latn-RS" sz="1100" dirty="0"/>
              <a:t> infarctions, </a:t>
            </a:r>
            <a:r>
              <a:rPr lang="en-US" sz="1100" dirty="0"/>
              <a:t>microhemorrhages and white matter hyperintensities (WMH) </a:t>
            </a:r>
            <a:r>
              <a:rPr lang="sr-Latn-RS" sz="1100" dirty="0"/>
              <a:t>are found on CT/MRI</a:t>
            </a:r>
            <a:r>
              <a:rPr lang="en-US" sz="1100" dirty="0"/>
              <a:t>. CSVD is the leading cause of vascular dementia and is the fifth most common cause of stroke.</a:t>
            </a:r>
            <a:r>
              <a:rPr lang="sr-Latn-RS" sz="1100" dirty="0"/>
              <a:t> </a:t>
            </a:r>
            <a:r>
              <a:rPr lang="en-US" sz="1100" dirty="0"/>
              <a:t>Clinical</a:t>
            </a:r>
            <a:r>
              <a:rPr lang="sr-Latn-RS" sz="1100" dirty="0"/>
              <a:t>ly,</a:t>
            </a:r>
            <a:r>
              <a:rPr lang="en-US" sz="1100" dirty="0"/>
              <a:t> gait disturbances, vascular parkinsonism, cognitive deficits and depression with slow progression of symptoms </a:t>
            </a:r>
            <a:r>
              <a:rPr lang="en-US" sz="1100" dirty="0" err="1"/>
              <a:t>characteri</a:t>
            </a:r>
            <a:r>
              <a:rPr lang="sr-Latn-RS" sz="1100" dirty="0"/>
              <a:t>ze </a:t>
            </a:r>
            <a:r>
              <a:rPr lang="en-US" sz="1100" dirty="0"/>
              <a:t>the disease. </a:t>
            </a:r>
            <a:r>
              <a:rPr lang="sr-Latn-RS" sz="1100" dirty="0"/>
              <a:t>H</a:t>
            </a:r>
            <a:r>
              <a:rPr lang="en-US" sz="1100" dirty="0" err="1"/>
              <a:t>eadache</a:t>
            </a:r>
            <a:r>
              <a:rPr lang="sr-Latn-RS" sz="1100" dirty="0"/>
              <a:t>s</a:t>
            </a:r>
            <a:r>
              <a:rPr lang="en-US" sz="1100" dirty="0"/>
              <a:t> </a:t>
            </a:r>
            <a:r>
              <a:rPr lang="sr-Latn-RS" sz="1100" dirty="0"/>
              <a:t>can also occur</a:t>
            </a:r>
            <a:r>
              <a:rPr lang="en-US" sz="1100" dirty="0"/>
              <a:t>. Correlations between migraine, stroke and CSVD </a:t>
            </a:r>
            <a:r>
              <a:rPr lang="sr-Latn-RS" sz="1100" dirty="0"/>
              <a:t>were </a:t>
            </a:r>
            <a:r>
              <a:rPr lang="en-US" sz="1100" dirty="0"/>
              <a:t>observed </a:t>
            </a:r>
            <a:r>
              <a:rPr lang="sr-Latn-RS" sz="1100" dirty="0"/>
              <a:t>but </a:t>
            </a:r>
            <a:r>
              <a:rPr lang="en-US" sz="1100" dirty="0"/>
              <a:t>precise </a:t>
            </a:r>
            <a:r>
              <a:rPr lang="en-US" sz="1100" dirty="0" err="1"/>
              <a:t>pathophysiological</a:t>
            </a:r>
            <a:r>
              <a:rPr lang="en-US" sz="1100" dirty="0"/>
              <a:t> mechanisms </a:t>
            </a:r>
            <a:r>
              <a:rPr lang="sr-Latn-RS" sz="1100" dirty="0"/>
              <a:t>are lacking</a:t>
            </a:r>
            <a:r>
              <a:rPr lang="en-US" sz="1100" dirty="0"/>
              <a:t>. Correlations between migraine and stroke have been identified in some diseases such as Cerebral Autosomal Dominant Arteriopathy with Sub-cortical Infarcts and Leukoencephalopathy (CADASIL) and familiar hemiplegic migraine. </a:t>
            </a:r>
            <a:r>
              <a:rPr lang="sr-Latn-RS" sz="1100" dirty="0"/>
              <a:t>P</a:t>
            </a:r>
            <a:r>
              <a:rPr lang="en-US" sz="1100" dirty="0" err="1"/>
              <a:t>atients</a:t>
            </a:r>
            <a:r>
              <a:rPr lang="en-US" sz="1100" dirty="0"/>
              <a:t> suffering from migraine with aura have two times greater risk of stroke than other patients suffering from headaches. Some suggested greater risk of CSVD in patients with headache, especially migraine. </a:t>
            </a:r>
          </a:p>
          <a:p>
            <a:pPr algn="just"/>
            <a:r>
              <a:rPr lang="en-US" sz="1100" b="1" dirty="0"/>
              <a:t>Aim of </a:t>
            </a:r>
            <a:r>
              <a:rPr lang="en-US" sz="1100" b="1" dirty="0" err="1"/>
              <a:t>th</a:t>
            </a:r>
            <a:r>
              <a:rPr lang="sr-Latn-RS" sz="1100" b="1" dirty="0"/>
              <a:t>e</a:t>
            </a:r>
            <a:r>
              <a:rPr lang="en-US" sz="1100" b="1" dirty="0"/>
              <a:t> study</a:t>
            </a:r>
            <a:r>
              <a:rPr lang="sr-Latn-RS" sz="1100" b="1" dirty="0"/>
              <a:t>:</a:t>
            </a:r>
            <a:r>
              <a:rPr lang="en-US" sz="1100" b="1" dirty="0"/>
              <a:t> </a:t>
            </a:r>
            <a:r>
              <a:rPr lang="en-US" sz="1100" dirty="0"/>
              <a:t>to investigate frequency and type of headache in cohort of hospitalized patients treated for CSVD.   </a:t>
            </a:r>
          </a:p>
        </p:txBody>
      </p:sp>
      <p:sp>
        <p:nvSpPr>
          <p:cNvPr id="15" name="TextBox 14">
            <a:extLst>
              <a:ext uri="{FF2B5EF4-FFF2-40B4-BE49-F238E27FC236}">
                <a16:creationId xmlns:a16="http://schemas.microsoft.com/office/drawing/2014/main" id="{FF7DB92A-AFA7-411B-BCB4-94470CF5EE34}"/>
              </a:ext>
            </a:extLst>
          </p:cNvPr>
          <p:cNvSpPr txBox="1"/>
          <p:nvPr/>
        </p:nvSpPr>
        <p:spPr>
          <a:xfrm>
            <a:off x="3025494" y="3573930"/>
            <a:ext cx="3440042" cy="2970044"/>
          </a:xfrm>
          <a:prstGeom prst="rect">
            <a:avLst/>
          </a:prstGeom>
          <a:solidFill>
            <a:schemeClr val="bg1"/>
          </a:solidFill>
        </p:spPr>
        <p:txBody>
          <a:bodyPr wrap="square" rtlCol="0">
            <a:spAutoFit/>
          </a:bodyPr>
          <a:lstStyle/>
          <a:p>
            <a:pPr algn="just"/>
            <a:r>
              <a:rPr lang="en-US" sz="1100" b="1" dirty="0"/>
              <a:t>Results</a:t>
            </a:r>
            <a:r>
              <a:rPr lang="sr-Latn-RS" sz="1100" b="1" dirty="0"/>
              <a:t>:</a:t>
            </a:r>
            <a:r>
              <a:rPr lang="en-US" sz="1100" dirty="0"/>
              <a:t> 47.8% patients were male</a:t>
            </a:r>
            <a:r>
              <a:rPr lang="sr-Latn-RS" sz="1100" dirty="0"/>
              <a:t>;</a:t>
            </a:r>
            <a:r>
              <a:rPr lang="en-US" sz="1100" dirty="0"/>
              <a:t> mean age was 62±11 years. 6.,6% </a:t>
            </a:r>
            <a:r>
              <a:rPr lang="sr-Latn-RS" sz="1100" dirty="0"/>
              <a:t>p</a:t>
            </a:r>
            <a:r>
              <a:rPr lang="en-US" sz="1100" dirty="0" err="1"/>
              <a:t>atients</a:t>
            </a:r>
            <a:r>
              <a:rPr lang="en-US" sz="1100" dirty="0"/>
              <a:t> were </a:t>
            </a:r>
            <a:r>
              <a:rPr lang="sr-Latn-RS" sz="1100" dirty="0"/>
              <a:t>&lt;</a:t>
            </a:r>
            <a:r>
              <a:rPr lang="en-US" sz="1100" dirty="0"/>
              <a:t>65 year</a:t>
            </a:r>
            <a:r>
              <a:rPr lang="sr-Latn-RS" sz="1100" dirty="0"/>
              <a:t>s. </a:t>
            </a:r>
            <a:r>
              <a:rPr lang="en-US" sz="1100" dirty="0"/>
              <a:t>44% patients had some type of headache of which 37.2% had tension headache whilst 23.5</a:t>
            </a:r>
            <a:r>
              <a:rPr lang="sr-Latn-RS" sz="1100" dirty="0"/>
              <a:t>%</a:t>
            </a:r>
            <a:r>
              <a:rPr lang="en-US" sz="1100" dirty="0"/>
              <a:t> had migraine and the same number had medication overuse headache. On MRI</a:t>
            </a:r>
            <a:r>
              <a:rPr lang="sr-Latn-RS" sz="1100" dirty="0"/>
              <a:t>,</a:t>
            </a:r>
            <a:r>
              <a:rPr lang="en-US" sz="1100" dirty="0"/>
              <a:t> </a:t>
            </a:r>
            <a:r>
              <a:rPr lang="en-US" sz="1100" dirty="0" err="1"/>
              <a:t>lacunar</a:t>
            </a:r>
            <a:r>
              <a:rPr lang="en-US" sz="1100" dirty="0"/>
              <a:t> ischemia </a:t>
            </a:r>
            <a:r>
              <a:rPr lang="sr-Latn-RS" sz="1100" dirty="0"/>
              <a:t>and </a:t>
            </a:r>
            <a:r>
              <a:rPr lang="en-US" sz="1100" dirty="0"/>
              <a:t>WMH </a:t>
            </a:r>
            <a:r>
              <a:rPr lang="sr-Latn-RS" sz="1100" dirty="0"/>
              <a:t>was found in </a:t>
            </a:r>
            <a:r>
              <a:rPr lang="en-US" sz="1100" dirty="0"/>
              <a:t>86.1% </a:t>
            </a:r>
            <a:r>
              <a:rPr lang="sr-Latn-RS" sz="1100" dirty="0"/>
              <a:t>and </a:t>
            </a:r>
            <a:r>
              <a:rPr lang="en-US" sz="1100" dirty="0"/>
              <a:t>46.1% of patients</a:t>
            </a:r>
            <a:r>
              <a:rPr lang="sr-Latn-RS" sz="1100" dirty="0"/>
              <a:t>, respectively</a:t>
            </a:r>
            <a:r>
              <a:rPr lang="en-US" sz="1100" dirty="0"/>
              <a:t>. Mean ARWMC score was 9.6. Patients </a:t>
            </a:r>
            <a:r>
              <a:rPr lang="sr-Latn-RS" sz="1100" dirty="0"/>
              <a:t>&gt;</a:t>
            </a:r>
            <a:r>
              <a:rPr lang="en-US" sz="1100" dirty="0"/>
              <a:t>65 years had more hyperintensities of the white matter (p&lt;0.0001) and higher ARWMC scores (p=0.004). Male</a:t>
            </a:r>
            <a:r>
              <a:rPr lang="sr-Latn-RS" sz="1100" dirty="0"/>
              <a:t>s</a:t>
            </a:r>
            <a:r>
              <a:rPr lang="en-US" sz="1100" dirty="0"/>
              <a:t> had more </a:t>
            </a:r>
            <a:r>
              <a:rPr lang="en-US" sz="1100" dirty="0" err="1"/>
              <a:t>hyperintensities</a:t>
            </a:r>
            <a:r>
              <a:rPr lang="en-US" sz="1100" dirty="0"/>
              <a:t> of white brain matter then </a:t>
            </a:r>
            <a:r>
              <a:rPr lang="sr-Latn-RS" sz="1100" dirty="0"/>
              <a:t>females</a:t>
            </a:r>
            <a:r>
              <a:rPr lang="en-US" sz="1100" dirty="0"/>
              <a:t> (p=0.013). Hypertension was  associated with higher ARWMC scores (p = 0.018). </a:t>
            </a:r>
            <a:r>
              <a:rPr lang="en-US" sz="1100" dirty="0" err="1"/>
              <a:t>Lacunes</a:t>
            </a:r>
            <a:r>
              <a:rPr lang="en-US" sz="1100" dirty="0"/>
              <a:t> detected on MRI were more frequently detected in patients with any type of headache compared to no headache but at the level of statistical trend (p = 0.072).</a:t>
            </a:r>
            <a:r>
              <a:rPr lang="en-US" sz="1100" i="1" dirty="0"/>
              <a:t> </a:t>
            </a:r>
            <a:r>
              <a:rPr lang="sr-Latn-RS" sz="1100" dirty="0"/>
              <a:t>Association of </a:t>
            </a:r>
            <a:r>
              <a:rPr lang="en-US" sz="1100" dirty="0"/>
              <a:t>WMH</a:t>
            </a:r>
            <a:r>
              <a:rPr lang="sr-Latn-RS" sz="1100" dirty="0"/>
              <a:t> </a:t>
            </a:r>
            <a:r>
              <a:rPr lang="en-US" sz="1100" dirty="0"/>
              <a:t>on MRI and headache </a:t>
            </a:r>
            <a:r>
              <a:rPr lang="sr-Latn-RS" sz="1100" dirty="0"/>
              <a:t>also </a:t>
            </a:r>
            <a:r>
              <a:rPr lang="en-US" sz="1100" dirty="0"/>
              <a:t>approach</a:t>
            </a:r>
            <a:r>
              <a:rPr lang="sr-Latn-RS" sz="1100" dirty="0"/>
              <a:t>ed</a:t>
            </a:r>
            <a:r>
              <a:rPr lang="en-US" sz="1100" dirty="0"/>
              <a:t> significance (p=0</a:t>
            </a:r>
            <a:r>
              <a:rPr lang="sr-Latn-RS" sz="1100" dirty="0"/>
              <a:t>,</a:t>
            </a:r>
            <a:r>
              <a:rPr lang="en-US" sz="1100" dirty="0"/>
              <a:t>065). </a:t>
            </a:r>
          </a:p>
        </p:txBody>
      </p:sp>
      <p:sp>
        <p:nvSpPr>
          <p:cNvPr id="20" name="Title 1">
            <a:extLst>
              <a:ext uri="{FF2B5EF4-FFF2-40B4-BE49-F238E27FC236}">
                <a16:creationId xmlns:a16="http://schemas.microsoft.com/office/drawing/2014/main" id="{CD5F5AD1-C305-4815-9B2D-DDD22D09CC1A}"/>
              </a:ext>
            </a:extLst>
          </p:cNvPr>
          <p:cNvSpPr txBox="1">
            <a:spLocks/>
          </p:cNvSpPr>
          <p:nvPr/>
        </p:nvSpPr>
        <p:spPr>
          <a:xfrm>
            <a:off x="0" y="6587193"/>
            <a:ext cx="12192000" cy="284606"/>
          </a:xfrm>
          <a:prstGeom prst="rect">
            <a:avLst/>
          </a:prstGeom>
          <a:solidFill>
            <a:srgbClr val="002060"/>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pPr algn="r"/>
            <a:r>
              <a:rPr lang="de-DE" sz="1000" b="1" dirty="0">
                <a:solidFill>
                  <a:schemeClr val="bg2"/>
                </a:solidFill>
                <a:sym typeface="Times New Roman" charset="0"/>
              </a:rPr>
              <a:t>                                                                                                                                                                                                                                </a:t>
            </a:r>
            <a:endParaRPr lang="en-US" altLang="en-US" sz="900" b="1" dirty="0">
              <a:solidFill>
                <a:schemeClr val="bg2"/>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74674FE-9BDF-4EF2-9940-A573905785E5}"/>
              </a:ext>
            </a:extLst>
          </p:cNvPr>
          <p:cNvSpPr txBox="1"/>
          <p:nvPr/>
        </p:nvSpPr>
        <p:spPr>
          <a:xfrm>
            <a:off x="8955740" y="5078560"/>
            <a:ext cx="3179730" cy="1277273"/>
          </a:xfrm>
          <a:prstGeom prst="rect">
            <a:avLst/>
          </a:prstGeom>
          <a:solidFill>
            <a:schemeClr val="bg1"/>
          </a:solidFill>
        </p:spPr>
        <p:txBody>
          <a:bodyPr wrap="square" rtlCol="0">
            <a:spAutoFit/>
          </a:bodyPr>
          <a:lstStyle/>
          <a:p>
            <a:pPr algn="just"/>
            <a:r>
              <a:rPr lang="en-US" sz="1100" b="1" dirty="0"/>
              <a:t>Conclusions</a:t>
            </a:r>
            <a:r>
              <a:rPr lang="sr-Latn-RS" sz="1100" b="1" dirty="0"/>
              <a:t>:</a:t>
            </a:r>
            <a:r>
              <a:rPr lang="en-US" sz="1100" b="1" dirty="0"/>
              <a:t> </a:t>
            </a:r>
            <a:r>
              <a:rPr lang="sr-Latn-RS" sz="1100" dirty="0"/>
              <a:t>O</a:t>
            </a:r>
            <a:r>
              <a:rPr lang="en-US" sz="1100" dirty="0" err="1"/>
              <a:t>ur</a:t>
            </a:r>
            <a:r>
              <a:rPr lang="en-US" sz="1100" dirty="0"/>
              <a:t> study </a:t>
            </a:r>
            <a:r>
              <a:rPr lang="sr-Latn-RS" sz="1100" dirty="0"/>
              <a:t>showed </a:t>
            </a:r>
            <a:r>
              <a:rPr lang="en-US" sz="1100" dirty="0"/>
              <a:t>that headache is associated with specific </a:t>
            </a:r>
            <a:r>
              <a:rPr lang="en-US" sz="1100" dirty="0" err="1"/>
              <a:t>neuroradiological</a:t>
            </a:r>
            <a:r>
              <a:rPr lang="en-US" sz="1100" dirty="0"/>
              <a:t> characteristics in patients with sporadic CSVD. </a:t>
            </a:r>
            <a:r>
              <a:rPr lang="sr-Latn-RS" sz="1100" dirty="0"/>
              <a:t>I</a:t>
            </a:r>
            <a:r>
              <a:rPr lang="en-US" sz="1100" dirty="0"/>
              <a:t>t </a:t>
            </a:r>
            <a:r>
              <a:rPr lang="sr-Latn-RS" sz="1100" dirty="0"/>
              <a:t>wa</a:t>
            </a:r>
            <a:r>
              <a:rPr lang="en-US" sz="1100" dirty="0"/>
              <a:t>s possible to differentiate subpopulations with CSVD with specific mechanisms of arterial damage, </a:t>
            </a:r>
            <a:r>
              <a:rPr lang="sr-Latn-RS" sz="1100" dirty="0"/>
              <a:t>having </a:t>
            </a:r>
            <a:r>
              <a:rPr lang="en-US" sz="1100" dirty="0"/>
              <a:t>a different course of the disease and hence request</a:t>
            </a:r>
            <a:r>
              <a:rPr lang="sr-Latn-RS" sz="1100" dirty="0"/>
              <a:t>ing</a:t>
            </a:r>
            <a:r>
              <a:rPr lang="en-US" sz="1100" dirty="0"/>
              <a:t> a different treatment strategy. </a:t>
            </a:r>
          </a:p>
        </p:txBody>
      </p:sp>
      <p:sp>
        <p:nvSpPr>
          <p:cNvPr id="44" name="Rectangle 43">
            <a:extLst>
              <a:ext uri="{FF2B5EF4-FFF2-40B4-BE49-F238E27FC236}">
                <a16:creationId xmlns:a16="http://schemas.microsoft.com/office/drawing/2014/main" id="{6C60BE8F-B9E6-4F3C-B17F-104DC98CE55E}"/>
              </a:ext>
            </a:extLst>
          </p:cNvPr>
          <p:cNvSpPr/>
          <p:nvPr/>
        </p:nvSpPr>
        <p:spPr>
          <a:xfrm>
            <a:off x="8955740" y="1016858"/>
            <a:ext cx="3185720" cy="4154984"/>
          </a:xfrm>
          <a:prstGeom prst="rect">
            <a:avLst/>
          </a:prstGeom>
        </p:spPr>
        <p:txBody>
          <a:bodyPr wrap="square">
            <a:spAutoFit/>
          </a:bodyPr>
          <a:lstStyle/>
          <a:p>
            <a:pPr algn="just"/>
            <a:r>
              <a:rPr lang="en-US" sz="1100" b="1" dirty="0"/>
              <a:t>Discussion</a:t>
            </a:r>
            <a:r>
              <a:rPr lang="sr-Latn-RS" sz="1100" b="1" dirty="0"/>
              <a:t>:</a:t>
            </a:r>
            <a:r>
              <a:rPr lang="en-US" sz="1100" b="1" dirty="0"/>
              <a:t> </a:t>
            </a:r>
            <a:r>
              <a:rPr lang="en-US" sz="1100" dirty="0"/>
              <a:t>Almost half of our patients with CSVD suffered from some type of headache. Association between headache and </a:t>
            </a:r>
            <a:r>
              <a:rPr lang="en-US" sz="1100" dirty="0" err="1"/>
              <a:t>lacunar</a:t>
            </a:r>
            <a:r>
              <a:rPr lang="en-US" sz="1100" dirty="0"/>
              <a:t> infarctions on MRI </a:t>
            </a:r>
            <a:r>
              <a:rPr lang="sr-Latn-RS" sz="1100" dirty="0"/>
              <a:t>showed a strong trend </a:t>
            </a:r>
            <a:r>
              <a:rPr lang="en-US" sz="1100" dirty="0"/>
              <a:t>while the existence </a:t>
            </a:r>
            <a:r>
              <a:rPr lang="en-US" sz="1100"/>
              <a:t>of WMH </a:t>
            </a:r>
            <a:r>
              <a:rPr lang="en-US" sz="1100" dirty="0"/>
              <a:t>was characteristic of patients with CSVD without rather than with headaches. Correlation between stroke, WMH and migraine was well documented. Asymptomatic cerebral ischemia was shown to be more frequent in patients with migraine. Risk of developing WMH or subclinical cerebral infarctions rose with higher frequency of headache. Therapeutic approaches to headache were not assessed, however, medication such as </a:t>
            </a:r>
            <a:r>
              <a:rPr lang="en-US" sz="1100" dirty="0" err="1"/>
              <a:t>triptans</a:t>
            </a:r>
            <a:r>
              <a:rPr lang="en-US" sz="1100" dirty="0"/>
              <a:t> and ergotamine used for treatment of migraine have been associated with higher risk of ischemic </a:t>
            </a:r>
            <a:r>
              <a:rPr lang="en-US" sz="1100" dirty="0" err="1"/>
              <a:t>cerebrovascular</a:t>
            </a:r>
            <a:r>
              <a:rPr lang="en-US" sz="1100" dirty="0"/>
              <a:t> disease and CSVD. Higher ARWMC scores amongst older population and within the male sex can be linked with risk factors such as hypertension, diabetes, smoking, or alcohol consuming. Due to</a:t>
            </a:r>
            <a:r>
              <a:rPr lang="sr-Latn-RS" sz="1100" dirty="0"/>
              <a:t> the</a:t>
            </a:r>
            <a:r>
              <a:rPr lang="en-US" sz="1100" dirty="0"/>
              <a:t> study nature, no association between time or causation was found</a:t>
            </a:r>
            <a:r>
              <a:rPr lang="sr-Latn-RS" sz="1100" dirty="0"/>
              <a:t>.</a:t>
            </a:r>
            <a:r>
              <a:rPr lang="en-US" sz="1100" dirty="0"/>
              <a:t> </a:t>
            </a:r>
            <a:r>
              <a:rPr lang="sr-Latn-RS" sz="1100" dirty="0"/>
              <a:t>Another l</a:t>
            </a:r>
            <a:r>
              <a:rPr lang="en-US" sz="1100" dirty="0"/>
              <a:t>imitation </a:t>
            </a:r>
            <a:r>
              <a:rPr lang="sr-Latn-RS" sz="1100" dirty="0"/>
              <a:t>was </a:t>
            </a:r>
            <a:r>
              <a:rPr lang="en-US" sz="1100" dirty="0"/>
              <a:t>its small sample size. </a:t>
            </a:r>
            <a:r>
              <a:rPr lang="sr-Latn-RS" sz="1100" dirty="0"/>
              <a:t>F</a:t>
            </a:r>
            <a:r>
              <a:rPr lang="en-US" sz="1100" dirty="0" err="1"/>
              <a:t>urther</a:t>
            </a:r>
            <a:r>
              <a:rPr lang="en-US" sz="1100" dirty="0"/>
              <a:t> investigations on a larger sample with a control group</a:t>
            </a:r>
            <a:r>
              <a:rPr lang="sr-Latn-RS" sz="1100" dirty="0"/>
              <a:t> are needed.</a:t>
            </a:r>
            <a:r>
              <a:rPr lang="en-US" sz="1100" dirty="0"/>
              <a:t> </a:t>
            </a:r>
            <a:endParaRPr lang="en-US" sz="1100" dirty="0">
              <a:cs typeface="Times New Roman" panose="02020603050405020304" pitchFamily="18" charset="0"/>
            </a:endParaRPr>
          </a:p>
        </p:txBody>
      </p:sp>
      <p:sp>
        <p:nvSpPr>
          <p:cNvPr id="24" name="Rectangle 2">
            <a:extLst>
              <a:ext uri="{FF2B5EF4-FFF2-40B4-BE49-F238E27FC236}">
                <a16:creationId xmlns:a16="http://schemas.microsoft.com/office/drawing/2014/main" id="{B4B98292-BDD0-49BB-87D0-4B8E17A39EBA}"/>
              </a:ext>
            </a:extLst>
          </p:cNvPr>
          <p:cNvSpPr>
            <a:spLocks noChangeArrowheads="1"/>
          </p:cNvSpPr>
          <p:nvPr/>
        </p:nvSpPr>
        <p:spPr bwMode="auto">
          <a:xfrm>
            <a:off x="6413972" y="6140403"/>
            <a:ext cx="24983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275" eaLnBrk="0" fontAlgn="base" hangingPunct="0">
              <a:spcBef>
                <a:spcPct val="0"/>
              </a:spcBef>
              <a:spcAft>
                <a:spcPct val="0"/>
              </a:spcAft>
              <a:tabLst>
                <a:tab pos="1666875" algn="l"/>
              </a:tabLst>
              <a:defRPr>
                <a:solidFill>
                  <a:schemeClr val="tx1"/>
                </a:solidFill>
                <a:latin typeface="Arial" panose="020B0604020202020204" pitchFamily="34" charset="0"/>
              </a:defRPr>
            </a:lvl1pPr>
            <a:lvl2pPr eaLnBrk="0" fontAlgn="base" hangingPunct="0">
              <a:spcBef>
                <a:spcPct val="0"/>
              </a:spcBef>
              <a:spcAft>
                <a:spcPct val="0"/>
              </a:spcAft>
              <a:tabLst>
                <a:tab pos="1666875" algn="l"/>
              </a:tabLst>
              <a:defRPr>
                <a:solidFill>
                  <a:schemeClr val="tx1"/>
                </a:solidFill>
                <a:latin typeface="Arial" panose="020B0604020202020204" pitchFamily="34" charset="0"/>
              </a:defRPr>
            </a:lvl2pPr>
            <a:lvl3pPr eaLnBrk="0" fontAlgn="base" hangingPunct="0">
              <a:spcBef>
                <a:spcPct val="0"/>
              </a:spcBef>
              <a:spcAft>
                <a:spcPct val="0"/>
              </a:spcAft>
              <a:tabLst>
                <a:tab pos="1666875" algn="l"/>
              </a:tabLst>
              <a:defRPr>
                <a:solidFill>
                  <a:schemeClr val="tx1"/>
                </a:solidFill>
                <a:latin typeface="Arial" panose="020B0604020202020204" pitchFamily="34" charset="0"/>
              </a:defRPr>
            </a:lvl3pPr>
            <a:lvl4pPr eaLnBrk="0" fontAlgn="base" hangingPunct="0">
              <a:spcBef>
                <a:spcPct val="0"/>
              </a:spcBef>
              <a:spcAft>
                <a:spcPct val="0"/>
              </a:spcAft>
              <a:tabLst>
                <a:tab pos="1666875" algn="l"/>
              </a:tabLst>
              <a:defRPr>
                <a:solidFill>
                  <a:schemeClr val="tx1"/>
                </a:solidFill>
                <a:latin typeface="Arial" panose="020B0604020202020204" pitchFamily="34" charset="0"/>
              </a:defRPr>
            </a:lvl4pPr>
            <a:lvl5pPr eaLnBrk="0" fontAlgn="base" hangingPunct="0">
              <a:spcBef>
                <a:spcPct val="0"/>
              </a:spcBef>
              <a:spcAft>
                <a:spcPct val="0"/>
              </a:spcAft>
              <a:tabLst>
                <a:tab pos="1666875" algn="l"/>
              </a:tabLst>
              <a:defRPr>
                <a:solidFill>
                  <a:schemeClr val="tx1"/>
                </a:solidFill>
                <a:latin typeface="Arial" panose="020B0604020202020204" pitchFamily="34" charset="0"/>
              </a:defRPr>
            </a:lvl5pPr>
            <a:lvl6pPr eaLnBrk="0" fontAlgn="base" hangingPunct="0">
              <a:spcBef>
                <a:spcPct val="0"/>
              </a:spcBef>
              <a:spcAft>
                <a:spcPct val="0"/>
              </a:spcAft>
              <a:tabLst>
                <a:tab pos="1666875" algn="l"/>
              </a:tabLst>
              <a:defRPr>
                <a:solidFill>
                  <a:schemeClr val="tx1"/>
                </a:solidFill>
                <a:latin typeface="Arial" panose="020B0604020202020204" pitchFamily="34" charset="0"/>
              </a:defRPr>
            </a:lvl6pPr>
            <a:lvl7pPr eaLnBrk="0" fontAlgn="base" hangingPunct="0">
              <a:spcBef>
                <a:spcPct val="0"/>
              </a:spcBef>
              <a:spcAft>
                <a:spcPct val="0"/>
              </a:spcAft>
              <a:tabLst>
                <a:tab pos="1666875" algn="l"/>
              </a:tabLst>
              <a:defRPr>
                <a:solidFill>
                  <a:schemeClr val="tx1"/>
                </a:solidFill>
                <a:latin typeface="Arial" panose="020B0604020202020204" pitchFamily="34" charset="0"/>
              </a:defRPr>
            </a:lvl7pPr>
            <a:lvl8pPr eaLnBrk="0" fontAlgn="base" hangingPunct="0">
              <a:spcBef>
                <a:spcPct val="0"/>
              </a:spcBef>
              <a:spcAft>
                <a:spcPct val="0"/>
              </a:spcAft>
              <a:tabLst>
                <a:tab pos="1666875" algn="l"/>
              </a:tabLst>
              <a:defRPr>
                <a:solidFill>
                  <a:schemeClr val="tx1"/>
                </a:solidFill>
                <a:latin typeface="Arial" panose="020B0604020202020204" pitchFamily="34" charset="0"/>
              </a:defRPr>
            </a:lvl8pPr>
            <a:lvl9pPr eaLnBrk="0" fontAlgn="base" hangingPunct="0">
              <a:spcBef>
                <a:spcPct val="0"/>
              </a:spcBef>
              <a:spcAft>
                <a:spcPct val="0"/>
              </a:spcAft>
              <a:tabLst>
                <a:tab pos="1666875" algn="l"/>
              </a:tabLst>
              <a:defRPr>
                <a:solidFill>
                  <a:schemeClr val="tx1"/>
                </a:solidFill>
                <a:latin typeface="Arial" panose="020B0604020202020204" pitchFamily="34" charset="0"/>
              </a:defRPr>
            </a:lvl9pPr>
          </a:lstStyle>
          <a:p>
            <a:pPr lvl="0" algn="ctr"/>
            <a:r>
              <a:rPr lang="en-US" altLang="en-US" sz="900" b="1" dirty="0">
                <a:latin typeface="+mn-lt"/>
                <a:cs typeface="Times New Roman" panose="02020603050405020304" pitchFamily="18" charset="0"/>
              </a:rPr>
              <a:t>Tab</a:t>
            </a:r>
            <a:r>
              <a:rPr lang="sr-Latn-RS" altLang="en-US" sz="900" b="1" dirty="0">
                <a:latin typeface="+mn-lt"/>
                <a:cs typeface="Times New Roman" panose="02020603050405020304" pitchFamily="18" charset="0"/>
              </a:rPr>
              <a:t>le 1 </a:t>
            </a:r>
            <a:r>
              <a:rPr lang="en-US" sz="900" b="1" dirty="0">
                <a:latin typeface="+mn-lt"/>
              </a:rPr>
              <a:t>.Severity of lesions on MRI </a:t>
            </a:r>
          </a:p>
        </p:txBody>
      </p:sp>
      <p:sp>
        <p:nvSpPr>
          <p:cNvPr id="49" name="TextBox 48">
            <a:extLst>
              <a:ext uri="{FF2B5EF4-FFF2-40B4-BE49-F238E27FC236}">
                <a16:creationId xmlns:a16="http://schemas.microsoft.com/office/drawing/2014/main" id="{C3724D21-3E36-47FC-8D9F-6A7C6D421657}"/>
              </a:ext>
            </a:extLst>
          </p:cNvPr>
          <p:cNvSpPr txBox="1"/>
          <p:nvPr/>
        </p:nvSpPr>
        <p:spPr>
          <a:xfrm>
            <a:off x="50538" y="5612394"/>
            <a:ext cx="3023413" cy="938719"/>
          </a:xfrm>
          <a:prstGeom prst="rect">
            <a:avLst/>
          </a:prstGeom>
          <a:solidFill>
            <a:schemeClr val="bg1"/>
          </a:solidFill>
        </p:spPr>
        <p:txBody>
          <a:bodyPr wrap="square" rtlCol="0">
            <a:spAutoFit/>
          </a:bodyPr>
          <a:lstStyle/>
          <a:p>
            <a:pPr algn="just"/>
            <a:r>
              <a:rPr lang="en-US" sz="1100" b="1" dirty="0"/>
              <a:t>Methods</a:t>
            </a:r>
            <a:r>
              <a:rPr lang="sr-Latn-RS" sz="1100" b="1" dirty="0"/>
              <a:t>:</a:t>
            </a:r>
            <a:r>
              <a:rPr lang="en-US" sz="1100" dirty="0"/>
              <a:t> 115 patients hospitalized due to CSVD in the Clinic of neurology, Clinical center of Belgrade, Serbia were recruited in the </a:t>
            </a:r>
            <a:r>
              <a:rPr lang="sr-Latn-RS" sz="1100" dirty="0"/>
              <a:t>pilot </a:t>
            </a:r>
            <a:r>
              <a:rPr lang="en-US" sz="1100" dirty="0"/>
              <a:t>study during the period from 01.01.2015 until 31.12.2017. Data was obtained</a:t>
            </a:r>
            <a:r>
              <a:rPr lang="sr-Latn-RS" sz="1100" dirty="0"/>
              <a:t> </a:t>
            </a:r>
            <a:r>
              <a:rPr lang="en-US" sz="1100" dirty="0"/>
              <a:t>retrospectively </a:t>
            </a:r>
          </a:p>
        </p:txBody>
      </p:sp>
      <p:graphicFrame>
        <p:nvGraphicFramePr>
          <p:cNvPr id="25" name="Table 24"/>
          <p:cNvGraphicFramePr>
            <a:graphicFrameLocks noGrp="1"/>
          </p:cNvGraphicFramePr>
          <p:nvPr>
            <p:extLst>
              <p:ext uri="{D42A27DB-BD31-4B8C-83A1-F6EECF244321}">
                <p14:modId xmlns:p14="http://schemas.microsoft.com/office/powerpoint/2010/main" val="1532372168"/>
              </p:ext>
            </p:extLst>
          </p:nvPr>
        </p:nvGraphicFramePr>
        <p:xfrm>
          <a:off x="6489812" y="5003570"/>
          <a:ext cx="2500439" cy="1158202"/>
        </p:xfrm>
        <a:graphic>
          <a:graphicData uri="http://schemas.openxmlformats.org/drawingml/2006/table">
            <a:tbl>
              <a:tblPr/>
              <a:tblGrid>
                <a:gridCol w="1480757">
                  <a:extLst>
                    <a:ext uri="{9D8B030D-6E8A-4147-A177-3AD203B41FA5}">
                      <a16:colId xmlns:a16="http://schemas.microsoft.com/office/drawing/2014/main" val="20000"/>
                    </a:ext>
                  </a:extLst>
                </a:gridCol>
                <a:gridCol w="1019682">
                  <a:extLst>
                    <a:ext uri="{9D8B030D-6E8A-4147-A177-3AD203B41FA5}">
                      <a16:colId xmlns:a16="http://schemas.microsoft.com/office/drawing/2014/main" val="20001"/>
                    </a:ext>
                  </a:extLst>
                </a:gridCol>
              </a:tblGrid>
              <a:tr h="0">
                <a:tc>
                  <a:txBody>
                    <a:bodyPr/>
                    <a:lstStyle/>
                    <a:p>
                      <a:pPr marR="596900" algn="just">
                        <a:lnSpc>
                          <a:spcPct val="107000"/>
                        </a:lnSpc>
                        <a:spcBef>
                          <a:spcPts val="1005"/>
                        </a:spcBef>
                        <a:spcAft>
                          <a:spcPts val="0"/>
                        </a:spcAft>
                        <a:tabLst>
                          <a:tab pos="336550" algn="l"/>
                        </a:tabLst>
                      </a:pPr>
                      <a:r>
                        <a:rPr lang="en-US" sz="800" b="1" dirty="0">
                          <a:solidFill>
                            <a:srgbClr val="FFFFFF"/>
                          </a:solidFill>
                          <a:latin typeface="Calibri"/>
                          <a:ea typeface="Calibri"/>
                          <a:cs typeface="Times New Roman"/>
                        </a:rPr>
                        <a:t>ITEM</a:t>
                      </a:r>
                      <a:endParaRPr lang="en-US" sz="800" b="1"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R="492760" algn="l">
                        <a:lnSpc>
                          <a:spcPct val="107000"/>
                        </a:lnSpc>
                        <a:spcBef>
                          <a:spcPts val="1005"/>
                        </a:spcBef>
                        <a:spcAft>
                          <a:spcPts val="0"/>
                        </a:spcAft>
                        <a:tabLst>
                          <a:tab pos="336550" algn="l"/>
                        </a:tabLst>
                      </a:pPr>
                      <a:r>
                        <a:rPr lang="en-US" sz="800" b="1" dirty="0">
                          <a:solidFill>
                            <a:srgbClr val="FFFFFF"/>
                          </a:solidFill>
                          <a:latin typeface="Calibri"/>
                          <a:ea typeface="Calibri"/>
                          <a:cs typeface="Times New Roman"/>
                        </a:rPr>
                        <a:t>N</a:t>
                      </a:r>
                      <a:r>
                        <a:rPr lang="sr-Latn-RS" sz="800" b="1" baseline="0" dirty="0">
                          <a:solidFill>
                            <a:srgbClr val="FFFFFF"/>
                          </a:solidFill>
                          <a:latin typeface="Calibri"/>
                          <a:ea typeface="Calibri"/>
                          <a:cs typeface="Times New Roman"/>
                        </a:rPr>
                        <a:t> </a:t>
                      </a:r>
                      <a:r>
                        <a:rPr lang="en-US" sz="800" b="1" dirty="0">
                          <a:solidFill>
                            <a:srgbClr val="FFFFFF"/>
                          </a:solidFill>
                          <a:latin typeface="Calibri"/>
                          <a:ea typeface="Calibri"/>
                          <a:cs typeface="Times New Roman"/>
                        </a:rPr>
                        <a:t>pts (value)</a:t>
                      </a:r>
                      <a:endParaRPr lang="en-US" sz="800" b="1"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271369">
                <a:tc>
                  <a:txBody>
                    <a:bodyPr/>
                    <a:lstStyle/>
                    <a:p>
                      <a:pPr marR="125730">
                        <a:lnSpc>
                          <a:spcPct val="107000"/>
                        </a:lnSpc>
                        <a:spcBef>
                          <a:spcPts val="1005"/>
                        </a:spcBef>
                        <a:spcAft>
                          <a:spcPts val="0"/>
                        </a:spcAft>
                        <a:tabLst>
                          <a:tab pos="336550" algn="l"/>
                          <a:tab pos="1257300" algn="l"/>
                        </a:tabLst>
                      </a:pPr>
                      <a:r>
                        <a:rPr lang="en-US" sz="800" b="1" dirty="0">
                          <a:solidFill>
                            <a:srgbClr val="FFFFFF"/>
                          </a:solidFill>
                          <a:latin typeface="Calibri"/>
                          <a:ea typeface="Calibri"/>
                          <a:cs typeface="Times New Roman"/>
                        </a:rPr>
                        <a:t>Lacunar</a:t>
                      </a:r>
                      <a:r>
                        <a:rPr lang="sr-Latn-RS" sz="800" b="1" dirty="0">
                          <a:solidFill>
                            <a:srgbClr val="FFFFFF"/>
                          </a:solidFill>
                          <a:latin typeface="Calibri"/>
                          <a:ea typeface="Calibri"/>
                          <a:cs typeface="Times New Roman"/>
                        </a:rPr>
                        <a:t> infarctions</a:t>
                      </a:r>
                      <a:r>
                        <a:rPr lang="en-US" sz="800" b="1" dirty="0">
                          <a:solidFill>
                            <a:srgbClr val="FFFFFF"/>
                          </a:solidFill>
                          <a:latin typeface="Calibri"/>
                          <a:ea typeface="Calibri"/>
                          <a:cs typeface="Times New Roman"/>
                        </a:rPr>
                        <a:t>,</a:t>
                      </a:r>
                      <a:r>
                        <a:rPr lang="sr-Latn-RS" sz="800" b="1" baseline="0" dirty="0">
                          <a:solidFill>
                            <a:srgbClr val="FFFFFF"/>
                          </a:solidFill>
                          <a:latin typeface="Calibri"/>
                          <a:ea typeface="Calibri"/>
                          <a:cs typeface="Times New Roman"/>
                        </a:rPr>
                        <a:t> </a:t>
                      </a:r>
                      <a:r>
                        <a:rPr lang="sr-Latn-RS" sz="800" b="1" dirty="0">
                          <a:solidFill>
                            <a:srgbClr val="FFFFFF"/>
                          </a:solidFill>
                          <a:latin typeface="Calibri"/>
                          <a:ea typeface="Calibri"/>
                          <a:cs typeface="Times New Roman"/>
                        </a:rPr>
                        <a:t>N(%)</a:t>
                      </a:r>
                      <a:endParaRPr lang="en-US" sz="800" b="1"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R="596900" algn="just">
                        <a:lnSpc>
                          <a:spcPct val="107000"/>
                        </a:lnSpc>
                        <a:spcBef>
                          <a:spcPts val="1005"/>
                        </a:spcBef>
                        <a:spcAft>
                          <a:spcPts val="0"/>
                        </a:spcAft>
                        <a:tabLst>
                          <a:tab pos="444500" algn="l"/>
                        </a:tabLst>
                      </a:pPr>
                      <a:r>
                        <a:rPr lang="en-US" sz="800" b="1" dirty="0">
                          <a:latin typeface="Calibri"/>
                          <a:ea typeface="Calibri"/>
                          <a:cs typeface="Times New Roman"/>
                        </a:rPr>
                        <a:t>99</a:t>
                      </a:r>
                      <a:r>
                        <a:rPr lang="sr-Latn-RS" sz="800" b="1" baseline="0" dirty="0">
                          <a:latin typeface="Calibri"/>
                          <a:ea typeface="Calibri"/>
                          <a:cs typeface="Times New Roman"/>
                        </a:rPr>
                        <a:t> </a:t>
                      </a:r>
                      <a:r>
                        <a:rPr lang="en-US" sz="800" b="1" dirty="0">
                          <a:latin typeface="Calibri"/>
                          <a:ea typeface="Calibri"/>
                          <a:cs typeface="Times New Roman"/>
                        </a:rPr>
                        <a:t>(86,.)</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CCEA"/>
                    </a:solidFill>
                  </a:tcPr>
                </a:tc>
                <a:extLst>
                  <a:ext uri="{0D108BD9-81ED-4DB2-BD59-A6C34878D82A}">
                    <a16:rowId xmlns:a16="http://schemas.microsoft.com/office/drawing/2014/main" val="10001"/>
                  </a:ext>
                </a:extLst>
              </a:tr>
              <a:tr h="348469">
                <a:tc>
                  <a:txBody>
                    <a:bodyPr/>
                    <a:lstStyle/>
                    <a:p>
                      <a:pPr marR="381635" algn="just">
                        <a:lnSpc>
                          <a:spcPct val="107000"/>
                        </a:lnSpc>
                        <a:spcBef>
                          <a:spcPts val="1005"/>
                        </a:spcBef>
                        <a:spcAft>
                          <a:spcPts val="0"/>
                        </a:spcAft>
                        <a:tabLst>
                          <a:tab pos="336550" algn="l"/>
                        </a:tabLst>
                      </a:pPr>
                      <a:r>
                        <a:rPr lang="en-US" sz="800" b="1" dirty="0">
                          <a:solidFill>
                            <a:srgbClr val="FFFFFF"/>
                          </a:solidFill>
                          <a:latin typeface="Calibri"/>
                          <a:ea typeface="Calibri"/>
                          <a:cs typeface="Times New Roman"/>
                        </a:rPr>
                        <a:t>WMH, </a:t>
                      </a:r>
                      <a:r>
                        <a:rPr lang="sr-Latn-RS" sz="800" b="1" baseline="0" dirty="0">
                          <a:solidFill>
                            <a:srgbClr val="FFFFFF"/>
                          </a:solidFill>
                          <a:latin typeface="Calibri"/>
                          <a:ea typeface="Calibri"/>
                          <a:cs typeface="Times New Roman"/>
                        </a:rPr>
                        <a:t> N(%)</a:t>
                      </a:r>
                      <a:endParaRPr lang="en-US" sz="800" b="1"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R="596900" algn="just">
                        <a:lnSpc>
                          <a:spcPct val="107000"/>
                        </a:lnSpc>
                        <a:spcBef>
                          <a:spcPts val="1005"/>
                        </a:spcBef>
                        <a:spcAft>
                          <a:spcPts val="0"/>
                        </a:spcAft>
                        <a:tabLst>
                          <a:tab pos="336550" algn="l"/>
                        </a:tabLst>
                      </a:pPr>
                      <a:r>
                        <a:rPr lang="en-US" sz="800" b="1" dirty="0">
                          <a:latin typeface="Calibri"/>
                          <a:ea typeface="Calibri"/>
                          <a:cs typeface="Times New Roman"/>
                        </a:rPr>
                        <a:t>53 (46.1)</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6F4"/>
                    </a:solidFill>
                  </a:tcPr>
                </a:tc>
                <a:extLst>
                  <a:ext uri="{0D108BD9-81ED-4DB2-BD59-A6C34878D82A}">
                    <a16:rowId xmlns:a16="http://schemas.microsoft.com/office/drawing/2014/main" val="10002"/>
                  </a:ext>
                </a:extLst>
              </a:tr>
              <a:tr h="283221">
                <a:tc>
                  <a:txBody>
                    <a:bodyPr/>
                    <a:lstStyle/>
                    <a:p>
                      <a:pPr marR="415290">
                        <a:lnSpc>
                          <a:spcPct val="107000"/>
                        </a:lnSpc>
                        <a:spcBef>
                          <a:spcPts val="1005"/>
                        </a:spcBef>
                        <a:spcAft>
                          <a:spcPts val="0"/>
                        </a:spcAft>
                        <a:tabLst>
                          <a:tab pos="898525" algn="l"/>
                          <a:tab pos="984250" algn="l"/>
                        </a:tabLst>
                      </a:pPr>
                      <a:r>
                        <a:rPr lang="en-US" sz="800" b="1" i="1" dirty="0">
                          <a:solidFill>
                            <a:srgbClr val="FFFFFF"/>
                          </a:solidFill>
                          <a:latin typeface="Calibri"/>
                          <a:ea typeface="Calibri"/>
                          <a:cs typeface="Times New Roman"/>
                        </a:rPr>
                        <a:t>ARWMC</a:t>
                      </a:r>
                      <a:r>
                        <a:rPr lang="sr-Latn-RS" sz="800" b="1" i="1" baseline="0" dirty="0">
                          <a:solidFill>
                            <a:srgbClr val="FFFFFF"/>
                          </a:solidFill>
                          <a:latin typeface="Calibri"/>
                          <a:ea typeface="Calibri"/>
                          <a:cs typeface="Times New Roman"/>
                        </a:rPr>
                        <a:t> </a:t>
                      </a:r>
                      <a:r>
                        <a:rPr lang="en-US" sz="800" b="1" dirty="0">
                          <a:solidFill>
                            <a:srgbClr val="FFFFFF"/>
                          </a:solidFill>
                          <a:latin typeface="Calibri"/>
                          <a:ea typeface="Calibri"/>
                          <a:cs typeface="Times New Roman"/>
                        </a:rPr>
                        <a:t>score, </a:t>
                      </a:r>
                      <a:r>
                        <a:rPr lang="sr-Latn-RS" sz="800" b="1" dirty="0">
                          <a:solidFill>
                            <a:srgbClr val="FFFFFF"/>
                          </a:solidFill>
                          <a:latin typeface="Calibri"/>
                          <a:ea typeface="Calibri"/>
                          <a:cs typeface="Times New Roman"/>
                        </a:rPr>
                        <a:t>               </a:t>
                      </a:r>
                      <a:r>
                        <a:rPr lang="en-US" sz="800" b="1" dirty="0">
                          <a:solidFill>
                            <a:srgbClr val="FFFFFF"/>
                          </a:solidFill>
                          <a:latin typeface="Calibri"/>
                          <a:ea typeface="Calibri"/>
                          <a:cs typeface="Times New Roman"/>
                        </a:rPr>
                        <a:t>x ± SD</a:t>
                      </a:r>
                      <a:r>
                        <a:rPr lang="sr-Latn-RS" sz="800" b="1" baseline="0" dirty="0">
                          <a:solidFill>
                            <a:srgbClr val="FFFFFF"/>
                          </a:solidFill>
                          <a:latin typeface="Calibri"/>
                          <a:ea typeface="Calibri"/>
                          <a:cs typeface="Times New Roman"/>
                        </a:rPr>
                        <a:t> </a:t>
                      </a:r>
                      <a:r>
                        <a:rPr lang="en-US" sz="800" b="1" dirty="0">
                          <a:solidFill>
                            <a:srgbClr val="FFFFFF"/>
                          </a:solidFill>
                          <a:latin typeface="Calibri"/>
                          <a:ea typeface="Calibri"/>
                          <a:cs typeface="Times New Roman"/>
                        </a:rPr>
                        <a:t>(median)</a:t>
                      </a:r>
                      <a:endParaRPr lang="en-US" sz="800" b="1"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R="402590" algn="l">
                        <a:lnSpc>
                          <a:spcPct val="107000"/>
                        </a:lnSpc>
                        <a:spcBef>
                          <a:spcPts val="1005"/>
                        </a:spcBef>
                        <a:spcAft>
                          <a:spcPts val="0"/>
                        </a:spcAft>
                        <a:tabLst>
                          <a:tab pos="336550" algn="l"/>
                        </a:tabLst>
                      </a:pPr>
                      <a:r>
                        <a:rPr lang="en-US" sz="800" b="1" dirty="0">
                          <a:latin typeface="Calibri"/>
                          <a:ea typeface="Calibri"/>
                          <a:cs typeface="Times New Roman"/>
                        </a:rPr>
                        <a:t>9.6 ± 5.7</a:t>
                      </a:r>
                      <a:r>
                        <a:rPr lang="sr-Latn-RS" sz="800" b="1" baseline="0" dirty="0">
                          <a:latin typeface="Calibri"/>
                          <a:ea typeface="Calibri"/>
                          <a:cs typeface="Times New Roman"/>
                        </a:rPr>
                        <a:t> </a:t>
                      </a:r>
                      <a:r>
                        <a:rPr lang="en-US" sz="800" b="1" dirty="0">
                          <a:latin typeface="Calibri"/>
                          <a:ea typeface="Calibri"/>
                          <a:cs typeface="Times New Roman"/>
                        </a:rPr>
                        <a:t>(8.5)</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DCCEA"/>
                    </a:solidFill>
                  </a:tcPr>
                </a:tc>
                <a:extLst>
                  <a:ext uri="{0D108BD9-81ED-4DB2-BD59-A6C34878D82A}">
                    <a16:rowId xmlns:a16="http://schemas.microsoft.com/office/drawing/2014/main" val="10003"/>
                  </a:ext>
                </a:extLst>
              </a:tr>
            </a:tbl>
          </a:graphicData>
        </a:graphic>
      </p:graphicFrame>
      <p:pic>
        <p:nvPicPr>
          <p:cNvPr id="26" name="image1.png"/>
          <p:cNvPicPr/>
          <p:nvPr/>
        </p:nvPicPr>
        <p:blipFill>
          <a:blip r:embed="rId5" cstate="print"/>
          <a:stretch>
            <a:fillRect/>
          </a:stretch>
        </p:blipFill>
        <p:spPr>
          <a:xfrm>
            <a:off x="6530273" y="2613727"/>
            <a:ext cx="2451886" cy="1529395"/>
          </a:xfrm>
          <a:prstGeom prst="rect">
            <a:avLst/>
          </a:prstGeom>
        </p:spPr>
      </p:pic>
      <p:sp>
        <p:nvSpPr>
          <p:cNvPr id="27" name="TextBox 26"/>
          <p:cNvSpPr txBox="1"/>
          <p:nvPr/>
        </p:nvSpPr>
        <p:spPr>
          <a:xfrm>
            <a:off x="6483822" y="4140170"/>
            <a:ext cx="2498324" cy="954107"/>
          </a:xfrm>
          <a:prstGeom prst="rect">
            <a:avLst/>
          </a:prstGeom>
          <a:noFill/>
        </p:spPr>
        <p:txBody>
          <a:bodyPr wrap="square" rtlCol="0">
            <a:spAutoFit/>
          </a:bodyPr>
          <a:lstStyle/>
          <a:p>
            <a:pPr algn="ctr"/>
            <a:r>
              <a:rPr lang="sr-Latn-RS" sz="900" b="1" dirty="0"/>
              <a:t>Figure 2 Typical MRI findings</a:t>
            </a:r>
          </a:p>
          <a:p>
            <a:pPr marL="228600" lvl="0" indent="-228600"/>
            <a:r>
              <a:rPr lang="sr-Latn-RS" sz="900" dirty="0"/>
              <a:t>A. </a:t>
            </a:r>
            <a:r>
              <a:rPr lang="en-US" sz="900" dirty="0"/>
              <a:t>FLA</a:t>
            </a:r>
            <a:r>
              <a:rPr lang="sr-Latn-RS" sz="900" dirty="0"/>
              <a:t>IR in</a:t>
            </a:r>
            <a:r>
              <a:rPr lang="en-US" sz="900" dirty="0"/>
              <a:t> </a:t>
            </a:r>
            <a:r>
              <a:rPr lang="sr-Latn-RS" sz="900" dirty="0"/>
              <a:t>w</a:t>
            </a:r>
            <a:r>
              <a:rPr lang="en-US" sz="900" dirty="0" err="1"/>
              <a:t>oman</a:t>
            </a:r>
            <a:r>
              <a:rPr lang="en-US" sz="900" dirty="0"/>
              <a:t>, 48 years, smoker, </a:t>
            </a:r>
            <a:endParaRPr lang="sr-Latn-RS" sz="900" dirty="0"/>
          </a:p>
          <a:p>
            <a:pPr marL="228600" lvl="0" indent="-228600"/>
            <a:r>
              <a:rPr lang="sr-Latn-RS" sz="900" dirty="0"/>
              <a:t>     </a:t>
            </a:r>
            <a:r>
              <a:rPr lang="en-US" sz="900" dirty="0"/>
              <a:t>had migraine without aura for many years.</a:t>
            </a:r>
          </a:p>
          <a:p>
            <a:pPr lvl="0"/>
            <a:r>
              <a:rPr lang="sr-Latn-RS" sz="900" dirty="0"/>
              <a:t>B. </a:t>
            </a:r>
            <a:r>
              <a:rPr lang="en-US" sz="900" dirty="0"/>
              <a:t>T2w</a:t>
            </a:r>
            <a:r>
              <a:rPr lang="sr-Latn-RS" sz="900" dirty="0"/>
              <a:t> in</a:t>
            </a:r>
            <a:r>
              <a:rPr lang="en-US" sz="900" dirty="0"/>
              <a:t> male, 43 years, hypertension and </a:t>
            </a:r>
            <a:endParaRPr lang="sr-Latn-RS" sz="900" dirty="0"/>
          </a:p>
          <a:p>
            <a:pPr lvl="0"/>
            <a:r>
              <a:rPr lang="sr-Latn-RS" sz="900" dirty="0"/>
              <a:t>     </a:t>
            </a:r>
            <a:r>
              <a:rPr lang="en-US" sz="900" dirty="0"/>
              <a:t>smoker, hypertensive headache.</a:t>
            </a:r>
          </a:p>
          <a:p>
            <a:endParaRPr lang="en-US" sz="1100" dirty="0"/>
          </a:p>
        </p:txBody>
      </p:sp>
      <p:graphicFrame>
        <p:nvGraphicFramePr>
          <p:cNvPr id="32" name="Chart 31"/>
          <p:cNvGraphicFramePr/>
          <p:nvPr>
            <p:extLst>
              <p:ext uri="{D42A27DB-BD31-4B8C-83A1-F6EECF244321}">
                <p14:modId xmlns:p14="http://schemas.microsoft.com/office/powerpoint/2010/main" val="1428464698"/>
              </p:ext>
            </p:extLst>
          </p:nvPr>
        </p:nvGraphicFramePr>
        <p:xfrm>
          <a:off x="6356350" y="1100516"/>
          <a:ext cx="2591285" cy="1435646"/>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p:cNvSpPr txBox="1"/>
          <p:nvPr/>
        </p:nvSpPr>
        <p:spPr>
          <a:xfrm>
            <a:off x="3026422" y="1003413"/>
            <a:ext cx="3431022" cy="2631490"/>
          </a:xfrm>
          <a:prstGeom prst="rect">
            <a:avLst/>
          </a:prstGeom>
          <a:noFill/>
        </p:spPr>
        <p:txBody>
          <a:bodyPr wrap="square" rtlCol="0">
            <a:spAutoFit/>
          </a:bodyPr>
          <a:lstStyle/>
          <a:p>
            <a:pPr algn="just"/>
            <a:r>
              <a:rPr lang="en-US" sz="1100" dirty="0"/>
              <a:t>from medical</a:t>
            </a:r>
            <a:r>
              <a:rPr lang="sr-Latn-RS" sz="1100" dirty="0"/>
              <a:t> documentation</a:t>
            </a:r>
            <a:r>
              <a:rPr lang="en-US" sz="1100" dirty="0"/>
              <a:t>. All patients had verified CSVD diagnosis based on clinical history, physical </a:t>
            </a:r>
            <a:r>
              <a:rPr lang="en-US" sz="1100" dirty="0" err="1"/>
              <a:t>examinatio</a:t>
            </a:r>
            <a:r>
              <a:rPr lang="sr-Latn-RS" sz="1100" dirty="0"/>
              <a:t>n.</a:t>
            </a:r>
            <a:r>
              <a:rPr lang="en-US" sz="1100" dirty="0"/>
              <a:t> MRI and further laboratory</a:t>
            </a:r>
            <a:r>
              <a:rPr lang="sr-Latn-RS" sz="1100" dirty="0"/>
              <a:t> </a:t>
            </a:r>
            <a:r>
              <a:rPr lang="en-US" sz="1100" dirty="0"/>
              <a:t>testing was conducted to eliminate</a:t>
            </a:r>
            <a:r>
              <a:rPr lang="sr-Latn-RS" sz="1100" dirty="0"/>
              <a:t> coagulopathies, </a:t>
            </a:r>
            <a:r>
              <a:rPr lang="en-US" sz="1100" dirty="0" err="1"/>
              <a:t>neuroinfections</a:t>
            </a:r>
            <a:r>
              <a:rPr lang="en-US" sz="1100" dirty="0"/>
              <a:t> as well as lumbar </a:t>
            </a:r>
            <a:r>
              <a:rPr lang="en-US" sz="1100" dirty="0" err="1"/>
              <a:t>punctions</a:t>
            </a:r>
            <a:r>
              <a:rPr lang="en-US" sz="1100" dirty="0"/>
              <a:t> were performed to exclude </a:t>
            </a:r>
            <a:r>
              <a:rPr lang="en-US" sz="1100" dirty="0" err="1"/>
              <a:t>demyelinating</a:t>
            </a:r>
            <a:r>
              <a:rPr lang="en-US" sz="1100" dirty="0"/>
              <a:t> diseases. Headaches were classified according to the international headache classification. Sex, age, presence of headache, type of</a:t>
            </a:r>
            <a:r>
              <a:rPr lang="sr-Latn-RS" sz="1100" dirty="0"/>
              <a:t> headache,</a:t>
            </a:r>
            <a:r>
              <a:rPr lang="en-US" sz="1100" dirty="0"/>
              <a:t> vascular risk factors and MRI lesions of the brain were used as parameters of interest. Age-Related White Matter Changes (ARWMC) scale was used to asses MRI findings of </a:t>
            </a:r>
            <a:r>
              <a:rPr lang="en-US" sz="1100" dirty="0" err="1"/>
              <a:t>lacunar</a:t>
            </a:r>
            <a:r>
              <a:rPr lang="en-US" sz="1100" dirty="0"/>
              <a:t> infarctions, as well as presence and severity of </a:t>
            </a:r>
            <a:r>
              <a:rPr lang="en-US" sz="1100" dirty="0" err="1"/>
              <a:t>hyperintensities</a:t>
            </a:r>
            <a:r>
              <a:rPr lang="en-US" sz="1100" dirty="0"/>
              <a:t> of white brain matter. Frequency of headache and type of headache as well as the correlation with the MRI changes were assessed. </a:t>
            </a:r>
          </a:p>
        </p:txBody>
      </p:sp>
      <p:cxnSp>
        <p:nvCxnSpPr>
          <p:cNvPr id="28" name="Straight Connector 27"/>
          <p:cNvCxnSpPr/>
          <p:nvPr/>
        </p:nvCxnSpPr>
        <p:spPr>
          <a:xfrm rot="16200000" flipH="1">
            <a:off x="8581606" y="1573903"/>
            <a:ext cx="809185" cy="81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483822" y="2285371"/>
            <a:ext cx="2584155" cy="230832"/>
          </a:xfrm>
          <a:prstGeom prst="rect">
            <a:avLst/>
          </a:prstGeom>
          <a:noFill/>
        </p:spPr>
        <p:txBody>
          <a:bodyPr wrap="square" rtlCol="0">
            <a:spAutoFit/>
          </a:bodyPr>
          <a:lstStyle/>
          <a:p>
            <a:pPr algn="ctr"/>
            <a:r>
              <a:rPr lang="sr-Latn-RS" sz="900" b="1" dirty="0"/>
              <a:t>Figure 1 Distribution of the types of headache</a:t>
            </a:r>
            <a:endParaRPr lang="en-US" sz="900" b="1" dirty="0"/>
          </a:p>
        </p:txBody>
      </p:sp>
      <p:pic>
        <p:nvPicPr>
          <p:cNvPr id="2" name="Recorded Sound1">
            <a:hlinkClick r:id="" action="ppaction://media"/>
            <a:extLst>
              <a:ext uri="{FF2B5EF4-FFF2-40B4-BE49-F238E27FC236}">
                <a16:creationId xmlns:a16="http://schemas.microsoft.com/office/drawing/2014/main" id="{EAE1B524-9510-4ECF-A478-8E6D4FDE196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43933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ID xmlns="eb3f7de7-c935-4ca6-a12c-1f73773710ec" xsi:nil="true"/>
    <KenesDocumentTypeId xmlns="eb3f7de7-c935-4ca6-a12c-1f73773710ec" xsi:nil="true"/>
    <Confidential1 xmlns="eb3f7de7-c935-4ca6-a12c-1f73773710ec">false</Confidential1>
    <Final xmlns="eb3f7de7-c935-4ca6-a12c-1f73773710ec">false</Fina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enes Document" ma:contentTypeID="0x01010037EA2DD516505C4D92B92F8677CFB6850053093C7C8F97FA4FBEF02685EE0A6B5B" ma:contentTypeVersion="9" ma:contentTypeDescription="" ma:contentTypeScope="" ma:versionID="797da260e4f5a208ee1a90964f5a2a08">
  <xsd:schema xmlns:xsd="http://www.w3.org/2001/XMLSchema" xmlns:xs="http://www.w3.org/2001/XMLSchema" xmlns:p="http://schemas.microsoft.com/office/2006/metadata/properties" xmlns:ns2="eb3f7de7-c935-4ca6-a12c-1f73773710ec" xmlns:ns3="67e1fa02-51cb-47ec-9e48-77af0591dcfe" targetNamespace="http://schemas.microsoft.com/office/2006/metadata/properties" ma:root="true" ma:fieldsID="a257e078b17cae7477c91ce636996194" ns2:_="" ns3:_="">
    <xsd:import namespace="eb3f7de7-c935-4ca6-a12c-1f73773710ec"/>
    <xsd:import namespace="67e1fa02-51cb-47ec-9e48-77af0591dcfe"/>
    <xsd:element name="properties">
      <xsd:complexType>
        <xsd:sequence>
          <xsd:element name="documentManagement">
            <xsd:complexType>
              <xsd:all>
                <xsd:element ref="ns2:FolderID" minOccurs="0"/>
                <xsd:element ref="ns2:KenesDocumentTypeId" minOccurs="0"/>
                <xsd:element ref="ns2:Confidential1" minOccurs="0"/>
                <xsd:element ref="ns2:Final"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f7de7-c935-4ca6-a12c-1f73773710ec" elementFormDefault="qualified">
    <xsd:import namespace="http://schemas.microsoft.com/office/2006/documentManagement/types"/>
    <xsd:import namespace="http://schemas.microsoft.com/office/infopath/2007/PartnerControls"/>
    <xsd:element name="FolderID" ma:index="2" nillable="true" ma:displayName="FolderID" ma:list="{62b5239b-3564-444d-88a9-03f6d13d411f}" ma:internalName="FolderID" ma:showField="Title" ma:web="eb3f7de7-c935-4ca6-a12c-1f73773710ec">
      <xsd:simpleType>
        <xsd:restriction base="dms:Lookup"/>
      </xsd:simpleType>
    </xsd:element>
    <xsd:element name="KenesDocumentTypeId" ma:index="3" nillable="true" ma:displayName="KenesDocumentTypeId" ma:list="{5ca2ab15-5c4e-45db-95e6-5cb4dd45d1b1}" ma:internalName="KenesDocumentTypeId" ma:showField="Title" ma:web="eb3f7de7-c935-4ca6-a12c-1f73773710ec">
      <xsd:simpleType>
        <xsd:restriction base="dms:Lookup"/>
      </xsd:simpleType>
    </xsd:element>
    <xsd:element name="Confidential1" ma:index="4" nillable="true" ma:displayName="Confidential" ma:default="0" ma:internalName="Confidential1">
      <xsd:simpleType>
        <xsd:restriction base="dms:Boolean"/>
      </xsd:simpleType>
    </xsd:element>
    <xsd:element name="Final" ma:index="5" nillable="true" ma:displayName="Final" ma:default="0" ma:internalName="Final">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e1fa02-51cb-47ec-9e48-77af0591dcfe"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7D7C3E-9EAD-4C45-9A4F-3BA4DB70C1FB}">
  <ds:schemaRefs>
    <ds:schemaRef ds:uri="http://purl.org/dc/dcmitype/"/>
    <ds:schemaRef ds:uri="eb3f7de7-c935-4ca6-a12c-1f73773710ec"/>
    <ds:schemaRef ds:uri="http://schemas.microsoft.com/office/2006/documentManagement/types"/>
    <ds:schemaRef ds:uri="http://purl.org/dc/elements/1.1/"/>
    <ds:schemaRef ds:uri="67e1fa02-51cb-47ec-9e48-77af0591dcf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6799F1E-259F-437F-94F1-336A477CFDDF}">
  <ds:schemaRefs>
    <ds:schemaRef ds:uri="http://schemas.microsoft.com/sharepoint/v3/contenttype/forms"/>
  </ds:schemaRefs>
</ds:datastoreItem>
</file>

<file path=customXml/itemProps3.xml><?xml version="1.0" encoding="utf-8"?>
<ds:datastoreItem xmlns:ds="http://schemas.openxmlformats.org/officeDocument/2006/customXml" ds:itemID="{105630B2-43C8-4C5F-83D5-A1D9C4FCE4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f7de7-c935-4ca6-a12c-1f73773710ec"/>
    <ds:schemaRef ds:uri="67e1fa02-51cb-47ec-9e48-77af0591dc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1034</Words>
  <Application>Microsoft Office PowerPoint</Application>
  <PresentationFormat>Widescreen</PresentationFormat>
  <Paragraphs>33</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2020-07-23T19:03:51Z</dcterms:created>
  <dcterms:modified xsi:type="dcterms:W3CDTF">2021-10-18T20:07:14Z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0x01010037EA2DD516505C4D92B92F8677CFB6850053093C7C8F97FA4FBEF02685EE0A6B5B</vt:lpwstr>
  </property>
</Properties>
</file>